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77" r:id="rId2"/>
    <p:sldId id="265" r:id="rId3"/>
    <p:sldId id="272" r:id="rId4"/>
    <p:sldId id="270" r:id="rId5"/>
    <p:sldId id="271" r:id="rId6"/>
    <p:sldId id="273" r:id="rId7"/>
    <p:sldId id="276" r:id="rId8"/>
    <p:sldId id="275" r:id="rId9"/>
    <p:sldId id="269" r:id="rId10"/>
    <p:sldId id="263" r:id="rId11"/>
    <p:sldId id="256" r:id="rId12"/>
    <p:sldId id="257" r:id="rId13"/>
    <p:sldId id="258" r:id="rId14"/>
    <p:sldId id="259" r:id="rId15"/>
    <p:sldId id="262" r:id="rId16"/>
    <p:sldId id="260" r:id="rId17"/>
    <p:sldId id="261" r:id="rId18"/>
    <p:sldId id="26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9933FF"/>
    <a:srgbClr val="0066CC"/>
    <a:srgbClr val="0000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8" autoAdjust="0"/>
    <p:restoredTop sz="86391" autoAdjust="0"/>
  </p:normalViewPr>
  <p:slideViewPr>
    <p:cSldViewPr>
      <p:cViewPr>
        <p:scale>
          <a:sx n="100" d="100"/>
          <a:sy n="100" d="100"/>
        </p:scale>
        <p:origin x="-984" y="-30"/>
      </p:cViewPr>
      <p:guideLst>
        <p:guide orient="horz" pos="2160"/>
        <p:guide pos="2880"/>
      </p:guideLst>
    </p:cSldViewPr>
  </p:slideViewPr>
  <p:outlineViewPr>
    <p:cViewPr>
      <p:scale>
        <a:sx n="33" d="100"/>
        <a:sy n="33" d="100"/>
      </p:scale>
      <p:origin x="0" y="0"/>
    </p:cViewPr>
  </p:outlineViewPr>
  <p:notesTextViewPr>
    <p:cViewPr>
      <p:scale>
        <a:sx n="1" d="1"/>
        <a:sy n="1" d="1"/>
      </p:scale>
      <p:origin x="6" y="0"/>
    </p:cViewPr>
  </p:notesTextViewPr>
  <p:sorterViewPr>
    <p:cViewPr>
      <p:scale>
        <a:sx n="100" d="100"/>
        <a:sy n="100" d="100"/>
      </p:scale>
      <p:origin x="0" y="0"/>
    </p:cViewPr>
  </p:sorterViewPr>
  <p:notesViewPr>
    <p:cSldViewPr>
      <p:cViewPr varScale="1">
        <p:scale>
          <a:sx n="85" d="100"/>
          <a:sy n="85" d="100"/>
        </p:scale>
        <p:origin x="-315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kim\Desktop\Prince%20Georges%20OneWay.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kim\Desktop\PGCMLS%20functional%20cost%20assessment.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tx>
            <c:strRef>
              <c:f>Clusters!$B$1</c:f>
              <c:strCache>
                <c:ptCount val="1"/>
                <c:pt idx="0">
                  <c:v>Percent</c:v>
                </c:pt>
              </c:strCache>
            </c:strRef>
          </c:tx>
          <c:dLbls>
            <c:dLbl>
              <c:idx val="4"/>
              <c:layout>
                <c:manualLayout>
                  <c:x val="-4.3441660701503224E-2"/>
                  <c:y val="2.6570497047244099E-2"/>
                </c:manualLayout>
              </c:layout>
              <c:showCatName val="1"/>
              <c:showPercent val="1"/>
              <c:extLst>
                <c:ext xmlns:c15="http://schemas.microsoft.com/office/drawing/2012/chart" uri="{CE6537A1-D6FC-4f65-9D91-7224C49458BB}">
                  <c15:layout/>
                </c:ext>
              </c:extLst>
            </c:dLbl>
            <c:dLbl>
              <c:idx val="6"/>
              <c:layout>
                <c:manualLayout>
                  <c:x val="4.1158375089477291E-2"/>
                  <c:y val="0"/>
                </c:manualLayout>
              </c:layout>
              <c:showCatName val="1"/>
              <c:showPercent val="1"/>
              <c:extLst>
                <c:ext xmlns:c15="http://schemas.microsoft.com/office/drawing/2012/chart" uri="{CE6537A1-D6FC-4f65-9D91-7224C49458BB}">
                  <c15:layout/>
                </c:ext>
              </c:extLst>
            </c:dLbl>
            <c:spPr>
              <a:noFill/>
              <a:ln>
                <a:noFill/>
              </a:ln>
              <a:effectLst/>
            </c:spPr>
            <c:showCatName val="1"/>
            <c:showPercent val="1"/>
            <c:showLeaderLines val="1"/>
            <c:extLst>
              <c:ext xmlns:c15="http://schemas.microsoft.com/office/drawing/2012/chart" uri="{CE6537A1-D6FC-4f65-9D91-7224C49458BB}">
                <c15:layout/>
              </c:ext>
            </c:extLst>
          </c:dLbls>
          <c:cat>
            <c:strRef>
              <c:f>Clusters!$A$2:$A$12</c:f>
              <c:strCache>
                <c:ptCount val="11"/>
                <c:pt idx="0">
                  <c:v>The Dependables</c:v>
                </c:pt>
                <c:pt idx="1">
                  <c:v>Heavyweights</c:v>
                </c:pt>
                <c:pt idx="2">
                  <c:v>Occasionals</c:v>
                </c:pt>
                <c:pt idx="3">
                  <c:v>Digitarians</c:v>
                </c:pt>
                <c:pt idx="4">
                  <c:v>Transitionals</c:v>
                </c:pt>
                <c:pt idx="5">
                  <c:v>Audiophiles</c:v>
                </c:pt>
                <c:pt idx="6">
                  <c:v>Double Feature</c:v>
                </c:pt>
                <c:pt idx="7">
                  <c:v>New Wave</c:v>
                </c:pt>
                <c:pt idx="8">
                  <c:v>The Brainy Bunch</c:v>
                </c:pt>
                <c:pt idx="9">
                  <c:v>Staying Connected</c:v>
                </c:pt>
                <c:pt idx="10">
                  <c:v>Inquisitive Minds</c:v>
                </c:pt>
              </c:strCache>
            </c:strRef>
          </c:cat>
          <c:val>
            <c:numRef>
              <c:f>Clusters!$B$2:$B$12</c:f>
              <c:numCache>
                <c:formatCode>0.0%</c:formatCode>
                <c:ptCount val="11"/>
                <c:pt idx="0">
                  <c:v>8.160000000000002E-2</c:v>
                </c:pt>
                <c:pt idx="1">
                  <c:v>0.14870000000000039</c:v>
                </c:pt>
                <c:pt idx="2">
                  <c:v>0.10929999999999999</c:v>
                </c:pt>
                <c:pt idx="3">
                  <c:v>5.2500000000000019E-2</c:v>
                </c:pt>
                <c:pt idx="4">
                  <c:v>4.1800000000000004E-2</c:v>
                </c:pt>
                <c:pt idx="5">
                  <c:v>6.1200000000000004E-2</c:v>
                </c:pt>
                <c:pt idx="6">
                  <c:v>3.9599999999999996E-2</c:v>
                </c:pt>
                <c:pt idx="7">
                  <c:v>8.2300000000000026E-2</c:v>
                </c:pt>
                <c:pt idx="8">
                  <c:v>0.13639999999999999</c:v>
                </c:pt>
                <c:pt idx="9">
                  <c:v>0.1368</c:v>
                </c:pt>
                <c:pt idx="10">
                  <c:v>0.10980000000000002</c:v>
                </c:pt>
              </c:numCache>
            </c:numRef>
          </c:val>
        </c:ser>
        <c:dLbls>
          <c:showCatName val="1"/>
          <c:showPercent val="1"/>
        </c:dLbls>
      </c:pie3DChart>
    </c:plotArea>
    <c:plotVisOnly val="1"/>
    <c:dispBlanksAs val="zero"/>
  </c:chart>
  <c:txPr>
    <a:bodyPr/>
    <a:lstStyle/>
    <a:p>
      <a:pPr>
        <a:defRPr sz="1400" b="1">
          <a:latin typeface="MetaNormal-Roman" pitchFamily="34" charset="0"/>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dLbls>
            <c:dLbl>
              <c:idx val="2"/>
              <c:layout>
                <c:manualLayout>
                  <c:x val="-1.9923648284853137E-3"/>
                  <c:y val="-0.14899670870175294"/>
                </c:manualLayout>
              </c:layout>
              <c:showCatName val="1"/>
              <c:showPercent val="1"/>
              <c:extLst>
                <c:ext xmlns:c15="http://schemas.microsoft.com/office/drawing/2012/chart" uri="{CE6537A1-D6FC-4f65-9D91-7224C49458BB}">
                  <c15:layout/>
                </c:ext>
              </c:extLst>
            </c:dLbl>
            <c:dLbl>
              <c:idx val="3"/>
              <c:layout>
                <c:manualLayout>
                  <c:x val="-3.9316993476138581E-3"/>
                  <c:y val="-6.2205352322291727E-2"/>
                </c:manualLayout>
              </c:layout>
              <c:showCatName val="1"/>
              <c:showPercent val="1"/>
              <c:extLst>
                <c:ext xmlns:c15="http://schemas.microsoft.com/office/drawing/2012/chart" uri="{CE6537A1-D6FC-4f65-9D91-7224C49458BB}">
                  <c15:layout/>
                </c:ext>
              </c:extLst>
            </c:dLbl>
            <c:dLbl>
              <c:idx val="10"/>
              <c:layout>
                <c:manualLayout>
                  <c:x val="8.8069504661119624E-2"/>
                  <c:y val="2.8010176347231043E-4"/>
                </c:manualLayout>
              </c:layout>
              <c:showCatName val="1"/>
              <c:showPercent val="1"/>
              <c:extLst>
                <c:ext xmlns:c15="http://schemas.microsoft.com/office/drawing/2012/chart" uri="{CE6537A1-D6FC-4f65-9D91-7224C49458BB}">
                  <c15:layout/>
                </c:ext>
              </c:extLst>
            </c:dLbl>
            <c:spPr>
              <a:noFill/>
              <a:ln>
                <a:noFill/>
              </a:ln>
              <a:effectLst/>
            </c:spPr>
            <c:txPr>
              <a:bodyPr/>
              <a:lstStyle/>
              <a:p>
                <a:pPr>
                  <a:defRPr sz="1400" b="1"/>
                </a:pPr>
                <a:endParaRPr lang="en-US"/>
              </a:p>
            </c:txPr>
            <c:showCatName val="1"/>
            <c:showPercent val="1"/>
            <c:showLeaderLines val="1"/>
            <c:extLst>
              <c:ext xmlns:c15="http://schemas.microsoft.com/office/drawing/2012/chart" uri="{CE6537A1-D6FC-4f65-9D91-7224C49458BB}">
                <c15:layout/>
              </c:ext>
            </c:extLst>
          </c:dLbls>
          <c:cat>
            <c:strRef>
              <c:f>Sheet1!$A$9:$A$19</c:f>
              <c:strCache>
                <c:ptCount val="11"/>
                <c:pt idx="0">
                  <c:v>The Dependables</c:v>
                </c:pt>
                <c:pt idx="1">
                  <c:v>Heavyweights</c:v>
                </c:pt>
                <c:pt idx="2">
                  <c:v>Occasionals</c:v>
                </c:pt>
                <c:pt idx="3">
                  <c:v>Digitarians</c:v>
                </c:pt>
                <c:pt idx="4">
                  <c:v>Transitionals</c:v>
                </c:pt>
                <c:pt idx="5">
                  <c:v>Audiophiles</c:v>
                </c:pt>
                <c:pt idx="6">
                  <c:v>Double Feature</c:v>
                </c:pt>
                <c:pt idx="7">
                  <c:v>New Wave</c:v>
                </c:pt>
                <c:pt idx="8">
                  <c:v>The Brainy Bunch</c:v>
                </c:pt>
                <c:pt idx="9">
                  <c:v>Staying Connected</c:v>
                </c:pt>
                <c:pt idx="10">
                  <c:v>Inquisitive Minds</c:v>
                </c:pt>
              </c:strCache>
            </c:strRef>
          </c:cat>
          <c:val>
            <c:numRef>
              <c:f>Sheet1!$AH$9:$AH$19</c:f>
              <c:numCache>
                <c:formatCode>_("$"* #,##0_);_("$"* \(#,##0\);_("$"* "-"??_);_(@_)</c:formatCode>
                <c:ptCount val="11"/>
                <c:pt idx="0">
                  <c:v>2170832.1867068126</c:v>
                </c:pt>
                <c:pt idx="1">
                  <c:v>2267676.5624265955</c:v>
                </c:pt>
                <c:pt idx="2">
                  <c:v>579741.1721628767</c:v>
                </c:pt>
                <c:pt idx="3">
                  <c:v>597155.78543066536</c:v>
                </c:pt>
                <c:pt idx="4">
                  <c:v>1049961.7152634196</c:v>
                </c:pt>
                <c:pt idx="5">
                  <c:v>1017591.393090004</c:v>
                </c:pt>
                <c:pt idx="6">
                  <c:v>703686.77229617839</c:v>
                </c:pt>
                <c:pt idx="7">
                  <c:v>1693738.3795627281</c:v>
                </c:pt>
                <c:pt idx="8">
                  <c:v>3659272.4492554893</c:v>
                </c:pt>
                <c:pt idx="9">
                  <c:v>3009603.5256487057</c:v>
                </c:pt>
                <c:pt idx="10">
                  <c:v>1152623.0581565239</c:v>
                </c:pt>
              </c:numCache>
            </c:numRef>
          </c:val>
        </c:ser>
        <c:dLbls>
          <c:showCatName val="1"/>
          <c:showPercent val="1"/>
        </c:dLbls>
      </c:pie3DChart>
    </c:plotArea>
    <c:plotVisOnly val="1"/>
    <c:dispBlanksAs val="zero"/>
  </c:chart>
  <c:txPr>
    <a:bodyPr/>
    <a:lstStyle/>
    <a:p>
      <a:pPr>
        <a:defRPr>
          <a:latin typeface="MetaNormal-Roman" pitchFamily="34" charset="0"/>
        </a:defRPr>
      </a:pPr>
      <a:endParaRPr lang="en-US"/>
    </a:p>
  </c:txPr>
  <c:externalData r:id="rId2"/>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3.jpeg"/></Relationships>
</file>

<file path=ppt/drawings/_rels/drawing2.xml.rels><?xml version="1.0" encoding="UTF-8" standalone="yes"?>
<Relationships xmlns="http://schemas.openxmlformats.org/package/2006/relationships"><Relationship Id="rId1" Type="http://schemas.openxmlformats.org/officeDocument/2006/relationships/image" Target="../media/image3.jpe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0.03636</cdr:x>
      <cdr:y>0.91392</cdr:y>
    </cdr:from>
    <cdr:to>
      <cdr:x>0.22727</cdr:x>
      <cdr:y>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xmlns="" val="0"/>
            </a:ext>
          </a:extLst>
        </a:blip>
        <a:stretch xmlns:a="http://schemas.openxmlformats.org/drawingml/2006/main">
          <a:fillRect/>
        </a:stretch>
      </cdr:blipFill>
      <cdr:spPr>
        <a:xfrm xmlns:a="http://schemas.openxmlformats.org/drawingml/2006/main">
          <a:off x="304800" y="4457007"/>
          <a:ext cx="1600200" cy="41979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0.00909</cdr:x>
      <cdr:y>0.91392</cdr:y>
    </cdr:from>
    <cdr:to>
      <cdr:x>0.2</cdr:x>
      <cdr:y>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xmlns="" val="0"/>
            </a:ext>
          </a:extLst>
        </a:blip>
        <a:stretch xmlns:a="http://schemas.openxmlformats.org/drawingml/2006/main">
          <a:fillRect/>
        </a:stretch>
      </cdr:blipFill>
      <cdr:spPr>
        <a:xfrm xmlns:a="http://schemas.openxmlformats.org/drawingml/2006/main">
          <a:off x="76200" y="4457006"/>
          <a:ext cx="1600200" cy="41979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D5063FD-3121-4CB4-AB62-88F2E131EBFC}" type="datetimeFigureOut">
              <a:rPr lang="en-US" smtClean="0"/>
              <a:pPr/>
              <a:t>10/3/2013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45FEAB2-BFA9-4798-87EA-F143DCD6DF8A}" type="slidenum">
              <a:rPr lang="en-US" smtClean="0"/>
              <a:pPr/>
              <a:t>‹#›</a:t>
            </a:fld>
            <a:endParaRPr lang="en-US"/>
          </a:p>
        </p:txBody>
      </p:sp>
    </p:spTree>
    <p:extLst>
      <p:ext uri="{BB962C8B-B14F-4D97-AF65-F5344CB8AC3E}">
        <p14:creationId xmlns:p14="http://schemas.microsoft.com/office/powerpoint/2010/main" xmlns="" val="2131489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BD9A35F-5D84-4EC5-B1D8-19602DD51BC2}" type="datetimeFigureOut">
              <a:rPr lang="en-US" smtClean="0"/>
              <a:pPr/>
              <a:t>10/3/2013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AAD8086-1292-48B0-85C6-1A3273D4D266}" type="slidenum">
              <a:rPr lang="en-US" smtClean="0"/>
              <a:pPr/>
              <a:t>‹#›</a:t>
            </a:fld>
            <a:endParaRPr lang="en-US"/>
          </a:p>
        </p:txBody>
      </p:sp>
    </p:spTree>
    <p:extLst>
      <p:ext uri="{BB962C8B-B14F-4D97-AF65-F5344CB8AC3E}">
        <p14:creationId xmlns:p14="http://schemas.microsoft.com/office/powerpoint/2010/main" xmlns="" val="3707928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search started when I asked our IT department to give</a:t>
            </a:r>
            <a:r>
              <a:rPr lang="en-US" baseline="0" dirty="0" smtClean="0"/>
              <a:t> me a dashboard that compiled as many of our statistics as we could.  This proved to be a daunting task for an overburdened group.  In the meantime I attended an LJ conference on Outcomes that made clear the need to have outcome data, rather than the one-dimensional output data we have been collecting.  At that conference I talked to a vendor about our struggle to build a dashboard and he told me the reason we were having a hard time is that it is hard to do.  One conversation led to another and we realized that our need was much greater than a handy dashboard for our numbers.  We needed to rethink our entire organizational strategy in order to stay relevant to the needs of our customers and our funders.</a:t>
            </a:r>
          </a:p>
          <a:p>
            <a:endParaRPr lang="en-US" dirty="0"/>
          </a:p>
        </p:txBody>
      </p:sp>
      <p:sp>
        <p:nvSpPr>
          <p:cNvPr id="4" name="Slide Number Placeholder 3"/>
          <p:cNvSpPr>
            <a:spLocks noGrp="1"/>
          </p:cNvSpPr>
          <p:nvPr>
            <p:ph type="sldNum" sz="quarter" idx="10"/>
          </p:nvPr>
        </p:nvSpPr>
        <p:spPr/>
        <p:txBody>
          <a:bodyPr/>
          <a:lstStyle/>
          <a:p>
            <a:fld id="{3AAD8086-1292-48B0-85C6-1A3273D4D266}" type="slidenum">
              <a:rPr lang="en-US" smtClean="0"/>
              <a:pPr/>
              <a:t>1</a:t>
            </a:fld>
            <a:endParaRPr lang="en-US"/>
          </a:p>
        </p:txBody>
      </p:sp>
    </p:spTree>
    <p:extLst>
      <p:ext uri="{BB962C8B-B14F-4D97-AF65-F5344CB8AC3E}">
        <p14:creationId xmlns:p14="http://schemas.microsoft.com/office/powerpoint/2010/main" xmlns="" val="391215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dashboard that shows weekly data for the entire system by</a:t>
            </a:r>
            <a:r>
              <a:rPr lang="en-US" baseline="0" dirty="0" smtClean="0"/>
              <a:t> customer behavior group or “Cluster”.  We were surprised that our Market Penetration is only 31%. We assumed  that because the number of registered cardholders is about 50% of the population of the county, that half the county are users.  This data shows that of all county residents, only 31% are actively using our libraries and resources.  However, we also realized that a large number of people were using our services without having library cards-computer users, primarily.  We instituted a Computer Access Only library card so we could track computer use.  We hope to be able to follow what these users do and to persuade them to convert to a full-privilege borrower’s card.</a:t>
            </a:r>
            <a:endParaRPr lang="en-US" dirty="0"/>
          </a:p>
        </p:txBody>
      </p:sp>
      <p:sp>
        <p:nvSpPr>
          <p:cNvPr id="4" name="Slide Number Placeholder 3"/>
          <p:cNvSpPr>
            <a:spLocks noGrp="1"/>
          </p:cNvSpPr>
          <p:nvPr>
            <p:ph type="sldNum" sz="quarter" idx="10"/>
          </p:nvPr>
        </p:nvSpPr>
        <p:spPr/>
        <p:txBody>
          <a:bodyPr/>
          <a:lstStyle/>
          <a:p>
            <a:fld id="{3AAD8086-1292-48B0-85C6-1A3273D4D266}" type="slidenum">
              <a:rPr lang="en-US" smtClean="0"/>
              <a:pPr/>
              <a:t>10</a:t>
            </a:fld>
            <a:endParaRPr lang="en-US"/>
          </a:p>
        </p:txBody>
      </p:sp>
    </p:spTree>
    <p:extLst>
      <p:ext uri="{BB962C8B-B14F-4D97-AF65-F5344CB8AC3E}">
        <p14:creationId xmlns:p14="http://schemas.microsoft.com/office/powerpoint/2010/main" xmlns="" val="128614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the data that give us the charts.</a:t>
            </a:r>
            <a:endParaRPr lang="en-US" dirty="0"/>
          </a:p>
        </p:txBody>
      </p:sp>
      <p:sp>
        <p:nvSpPr>
          <p:cNvPr id="4" name="Slide Number Placeholder 3"/>
          <p:cNvSpPr>
            <a:spLocks noGrp="1"/>
          </p:cNvSpPr>
          <p:nvPr>
            <p:ph type="sldNum" sz="quarter" idx="10"/>
          </p:nvPr>
        </p:nvSpPr>
        <p:spPr/>
        <p:txBody>
          <a:bodyPr/>
          <a:lstStyle/>
          <a:p>
            <a:fld id="{3AAD8086-1292-48B0-85C6-1A3273D4D266}" type="slidenum">
              <a:rPr lang="en-US" smtClean="0"/>
              <a:pPr/>
              <a:t>11</a:t>
            </a:fld>
            <a:endParaRPr lang="en-US"/>
          </a:p>
        </p:txBody>
      </p:sp>
    </p:spTree>
    <p:extLst>
      <p:ext uri="{BB962C8B-B14F-4D97-AF65-F5344CB8AC3E}">
        <p14:creationId xmlns:p14="http://schemas.microsoft.com/office/powerpoint/2010/main" xmlns="" val="428287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AD8086-1292-48B0-85C6-1A3273D4D266}" type="slidenum">
              <a:rPr lang="en-US" smtClean="0"/>
              <a:pPr/>
              <a:t>12</a:t>
            </a:fld>
            <a:endParaRPr lang="en-US"/>
          </a:p>
        </p:txBody>
      </p:sp>
    </p:spTree>
    <p:extLst>
      <p:ext uri="{BB962C8B-B14F-4D97-AF65-F5344CB8AC3E}">
        <p14:creationId xmlns:p14="http://schemas.microsoft.com/office/powerpoint/2010/main" xmlns="" val="1720614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AD8086-1292-48B0-85C6-1A3273D4D266}" type="slidenum">
              <a:rPr lang="en-US" smtClean="0"/>
              <a:pPr/>
              <a:t>13</a:t>
            </a:fld>
            <a:endParaRPr lang="en-US"/>
          </a:p>
        </p:txBody>
      </p:sp>
    </p:spTree>
    <p:extLst>
      <p:ext uri="{BB962C8B-B14F-4D97-AF65-F5344CB8AC3E}">
        <p14:creationId xmlns:p14="http://schemas.microsoft.com/office/powerpoint/2010/main" xmlns="" val="2278275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AD8086-1292-48B0-85C6-1A3273D4D266}" type="slidenum">
              <a:rPr lang="en-US" smtClean="0"/>
              <a:pPr/>
              <a:t>14</a:t>
            </a:fld>
            <a:endParaRPr lang="en-US"/>
          </a:p>
        </p:txBody>
      </p:sp>
    </p:spTree>
    <p:extLst>
      <p:ext uri="{BB962C8B-B14F-4D97-AF65-F5344CB8AC3E}">
        <p14:creationId xmlns:p14="http://schemas.microsoft.com/office/powerpoint/2010/main" xmlns="" val="1521811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Clusters</a:t>
            </a:r>
            <a:r>
              <a:rPr lang="en-US" baseline="0" dirty="0" smtClean="0"/>
              <a:t> are groups of customer behaviors defined by demographic information and by their behavior when they use the library.  A variety of data was used including library card registration, census data, circulation records and customer surveys.  </a:t>
            </a:r>
            <a:endParaRPr lang="en-US" dirty="0"/>
          </a:p>
        </p:txBody>
      </p:sp>
      <p:sp>
        <p:nvSpPr>
          <p:cNvPr id="4" name="Slide Number Placeholder 3"/>
          <p:cNvSpPr>
            <a:spLocks noGrp="1"/>
          </p:cNvSpPr>
          <p:nvPr>
            <p:ph type="sldNum" sz="quarter" idx="10"/>
          </p:nvPr>
        </p:nvSpPr>
        <p:spPr/>
        <p:txBody>
          <a:bodyPr/>
          <a:lstStyle/>
          <a:p>
            <a:fld id="{3AAD8086-1292-48B0-85C6-1A3273D4D266}" type="slidenum">
              <a:rPr lang="en-US" smtClean="0"/>
              <a:pPr/>
              <a:t>15</a:t>
            </a:fld>
            <a:endParaRPr lang="en-US"/>
          </a:p>
        </p:txBody>
      </p:sp>
    </p:spTree>
    <p:extLst>
      <p:ext uri="{BB962C8B-B14F-4D97-AF65-F5344CB8AC3E}">
        <p14:creationId xmlns:p14="http://schemas.microsoft.com/office/powerpoint/2010/main" xmlns="" val="3836612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an extremely powerful chart because it helps us to align our priorities with the educational goals of Prince George’s County. We are also able to assign resources where they are most needed, and not necessarily where we think they are needed.  </a:t>
            </a:r>
            <a:endParaRPr lang="en-US" dirty="0"/>
          </a:p>
        </p:txBody>
      </p:sp>
      <p:sp>
        <p:nvSpPr>
          <p:cNvPr id="4" name="Slide Number Placeholder 3"/>
          <p:cNvSpPr>
            <a:spLocks noGrp="1"/>
          </p:cNvSpPr>
          <p:nvPr>
            <p:ph type="sldNum" sz="quarter" idx="10"/>
          </p:nvPr>
        </p:nvSpPr>
        <p:spPr/>
        <p:txBody>
          <a:bodyPr/>
          <a:lstStyle/>
          <a:p>
            <a:fld id="{3AAD8086-1292-48B0-85C6-1A3273D4D266}" type="slidenum">
              <a:rPr lang="en-US" smtClean="0"/>
              <a:pPr/>
              <a:t>16</a:t>
            </a:fld>
            <a:endParaRPr lang="en-US"/>
          </a:p>
        </p:txBody>
      </p:sp>
    </p:spTree>
    <p:extLst>
      <p:ext uri="{BB962C8B-B14F-4D97-AF65-F5344CB8AC3E}">
        <p14:creationId xmlns:p14="http://schemas.microsoft.com/office/powerpoint/2010/main" xmlns="" val="2562303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of our favorite charts</a:t>
            </a:r>
            <a:r>
              <a:rPr lang="en-US" baseline="0" dirty="0" smtClean="0"/>
              <a:t> because it provides a powerful visual of trends as well as turnover rates for our collections.</a:t>
            </a:r>
            <a:endParaRPr lang="en-US" dirty="0"/>
          </a:p>
        </p:txBody>
      </p:sp>
      <p:sp>
        <p:nvSpPr>
          <p:cNvPr id="4" name="Slide Number Placeholder 3"/>
          <p:cNvSpPr>
            <a:spLocks noGrp="1"/>
          </p:cNvSpPr>
          <p:nvPr>
            <p:ph type="sldNum" sz="quarter" idx="10"/>
          </p:nvPr>
        </p:nvSpPr>
        <p:spPr/>
        <p:txBody>
          <a:bodyPr/>
          <a:lstStyle/>
          <a:p>
            <a:fld id="{3AAD8086-1292-48B0-85C6-1A3273D4D266}" type="slidenum">
              <a:rPr lang="en-US" smtClean="0"/>
              <a:pPr/>
              <a:t>17</a:t>
            </a:fld>
            <a:endParaRPr lang="en-US"/>
          </a:p>
        </p:txBody>
      </p:sp>
    </p:spTree>
    <p:extLst>
      <p:ext uri="{BB962C8B-B14F-4D97-AF65-F5344CB8AC3E}">
        <p14:creationId xmlns:p14="http://schemas.microsoft.com/office/powerpoint/2010/main" xmlns="" val="3769838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Area now has a matrix from which</a:t>
            </a:r>
            <a:r>
              <a:rPr lang="en-US" baseline="0" dirty="0" smtClean="0"/>
              <a:t> to plan strategies to achieve outcomes that reflect the library system’s priorities.  Metrics in the farthest right column show progress.  From this, Area Managers are developing plans for achieving the specified outcomes.</a:t>
            </a:r>
            <a:endParaRPr lang="en-US" dirty="0"/>
          </a:p>
        </p:txBody>
      </p:sp>
      <p:sp>
        <p:nvSpPr>
          <p:cNvPr id="4" name="Slide Number Placeholder 3"/>
          <p:cNvSpPr>
            <a:spLocks noGrp="1"/>
          </p:cNvSpPr>
          <p:nvPr>
            <p:ph type="sldNum" sz="quarter" idx="10"/>
          </p:nvPr>
        </p:nvSpPr>
        <p:spPr/>
        <p:txBody>
          <a:bodyPr/>
          <a:lstStyle/>
          <a:p>
            <a:fld id="{3AAD8086-1292-48B0-85C6-1A3273D4D266}" type="slidenum">
              <a:rPr lang="en-US" smtClean="0"/>
              <a:pPr/>
              <a:t>18</a:t>
            </a:fld>
            <a:endParaRPr lang="en-US"/>
          </a:p>
        </p:txBody>
      </p:sp>
    </p:spTree>
    <p:extLst>
      <p:ext uri="{BB962C8B-B14F-4D97-AF65-F5344CB8AC3E}">
        <p14:creationId xmlns:p14="http://schemas.microsoft.com/office/powerpoint/2010/main" xmlns="" val="11946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project</a:t>
            </a:r>
            <a:r>
              <a:rPr lang="en-US" baseline="0" dirty="0" smtClean="0"/>
              <a:t> began in July, 2012 with these goals taken from our 2011-2015 Strategic Plan. As we worked with Orange Boy, providing our statistical data on registered borrowers, their borrowing and other library behaviors, our costs and our County’s demographic data organized by areas of influence (areas around our branch libraries from which library users come), we discovered that many of our beliefs were borne out by the data, but also that some were not.  </a:t>
            </a:r>
            <a:endParaRPr lang="en-US" dirty="0"/>
          </a:p>
        </p:txBody>
      </p:sp>
      <p:sp>
        <p:nvSpPr>
          <p:cNvPr id="4" name="Slide Number Placeholder 3"/>
          <p:cNvSpPr>
            <a:spLocks noGrp="1"/>
          </p:cNvSpPr>
          <p:nvPr>
            <p:ph type="sldNum" sz="quarter" idx="10"/>
          </p:nvPr>
        </p:nvSpPr>
        <p:spPr/>
        <p:txBody>
          <a:bodyPr/>
          <a:lstStyle/>
          <a:p>
            <a:fld id="{3AAD8086-1292-48B0-85C6-1A3273D4D266}" type="slidenum">
              <a:rPr lang="en-US" smtClean="0"/>
              <a:pPr/>
              <a:t>2</a:t>
            </a:fld>
            <a:endParaRPr lang="en-US"/>
          </a:p>
        </p:txBody>
      </p:sp>
    </p:spTree>
    <p:extLst>
      <p:ext uri="{BB962C8B-B14F-4D97-AF65-F5344CB8AC3E}">
        <p14:creationId xmlns:p14="http://schemas.microsoft.com/office/powerpoint/2010/main" xmlns="" val="50960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strikes me here is the great diversity of use.  We don’t see any one group really dominating the landscape.</a:t>
            </a:r>
            <a:endParaRPr lang="en-US" dirty="0"/>
          </a:p>
        </p:txBody>
      </p:sp>
      <p:sp>
        <p:nvSpPr>
          <p:cNvPr id="4" name="Slide Number Placeholder 3"/>
          <p:cNvSpPr>
            <a:spLocks noGrp="1"/>
          </p:cNvSpPr>
          <p:nvPr>
            <p:ph type="sldNum" sz="quarter" idx="10"/>
          </p:nvPr>
        </p:nvSpPr>
        <p:spPr/>
        <p:txBody>
          <a:bodyPr/>
          <a:lstStyle/>
          <a:p>
            <a:pPr>
              <a:defRPr/>
            </a:pPr>
            <a:fld id="{9F42511A-310D-479C-BF50-EEC990EC4EFF}" type="slidenum">
              <a:rPr lang="en-US" smtClean="0"/>
              <a:pPr>
                <a:defRPr/>
              </a:pPr>
              <a:t>3</a:t>
            </a:fld>
            <a:endParaRPr lang="en-US" dirty="0"/>
          </a:p>
        </p:txBody>
      </p:sp>
    </p:spTree>
    <p:extLst>
      <p:ext uri="{BB962C8B-B14F-4D97-AF65-F5344CB8AC3E}">
        <p14:creationId xmlns:p14="http://schemas.microsoft.com/office/powerpoint/2010/main" xmlns="" val="277502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aspect to be developed was customer behaviors, or Clusters.</a:t>
            </a:r>
            <a:endParaRPr lang="en-US" dirty="0"/>
          </a:p>
        </p:txBody>
      </p:sp>
      <p:sp>
        <p:nvSpPr>
          <p:cNvPr id="4" name="Slide Number Placeholder 3"/>
          <p:cNvSpPr>
            <a:spLocks noGrp="1"/>
          </p:cNvSpPr>
          <p:nvPr>
            <p:ph type="sldNum" sz="quarter" idx="10"/>
          </p:nvPr>
        </p:nvSpPr>
        <p:spPr/>
        <p:txBody>
          <a:bodyPr/>
          <a:lstStyle/>
          <a:p>
            <a:fld id="{3AAD8086-1292-48B0-85C6-1A3273D4D266}" type="slidenum">
              <a:rPr lang="en-US" smtClean="0"/>
              <a:pPr/>
              <a:t>4</a:t>
            </a:fld>
            <a:endParaRPr lang="en-US"/>
          </a:p>
        </p:txBody>
      </p:sp>
    </p:spTree>
    <p:extLst>
      <p:ext uri="{BB962C8B-B14F-4D97-AF65-F5344CB8AC3E}">
        <p14:creationId xmlns:p14="http://schemas.microsoft.com/office/powerpoint/2010/main" xmlns="" val="302281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identified 11 distinct types of customer behaviors by looking at customer demographic data, borrowing patterns and customer surveys.</a:t>
            </a:r>
            <a:endParaRPr lang="en-US" dirty="0"/>
          </a:p>
        </p:txBody>
      </p:sp>
      <p:sp>
        <p:nvSpPr>
          <p:cNvPr id="4" name="Slide Number Placeholder 3"/>
          <p:cNvSpPr>
            <a:spLocks noGrp="1"/>
          </p:cNvSpPr>
          <p:nvPr>
            <p:ph type="sldNum" sz="quarter" idx="10"/>
          </p:nvPr>
        </p:nvSpPr>
        <p:spPr/>
        <p:txBody>
          <a:bodyPr/>
          <a:lstStyle/>
          <a:p>
            <a:fld id="{3AAD8086-1292-48B0-85C6-1A3273D4D266}" type="slidenum">
              <a:rPr lang="en-US" smtClean="0"/>
              <a:pPr/>
              <a:t>5</a:t>
            </a:fld>
            <a:endParaRPr lang="en-US"/>
          </a:p>
        </p:txBody>
      </p:sp>
    </p:spTree>
    <p:extLst>
      <p:ext uri="{BB962C8B-B14F-4D97-AF65-F5344CB8AC3E}">
        <p14:creationId xmlns:p14="http://schemas.microsoft.com/office/powerpoint/2010/main" xmlns="" val="295052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were able to arrive at approximate costs for each type of customer, based mainly on the resources they use.</a:t>
            </a:r>
            <a:endParaRPr lang="en-US" dirty="0"/>
          </a:p>
        </p:txBody>
      </p:sp>
      <p:sp>
        <p:nvSpPr>
          <p:cNvPr id="4" name="Slide Number Placeholder 3"/>
          <p:cNvSpPr>
            <a:spLocks noGrp="1"/>
          </p:cNvSpPr>
          <p:nvPr>
            <p:ph type="sldNum" sz="quarter" idx="10"/>
          </p:nvPr>
        </p:nvSpPr>
        <p:spPr/>
        <p:txBody>
          <a:bodyPr/>
          <a:lstStyle/>
          <a:p>
            <a:fld id="{3AAD8086-1292-48B0-85C6-1A3273D4D266}" type="slidenum">
              <a:rPr lang="en-US" smtClean="0"/>
              <a:pPr/>
              <a:t>6</a:t>
            </a:fld>
            <a:endParaRPr lang="en-US"/>
          </a:p>
        </p:txBody>
      </p:sp>
    </p:spTree>
    <p:extLst>
      <p:ext uri="{BB962C8B-B14F-4D97-AF65-F5344CB8AC3E}">
        <p14:creationId xmlns:p14="http://schemas.microsoft.com/office/powerpoint/2010/main" xmlns="" val="277498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elements we plotted was the MSA Proficiency</a:t>
            </a:r>
            <a:r>
              <a:rPr lang="en-US" baseline="0" dirty="0" smtClean="0"/>
              <a:t> Scores around each of our branch libraries-the Area of Direct Influence and to compare the scores to the County as a whole and to the state of Maryland.  This is critical information that helps us align our goals with our County’s initiative to improve educational outcomes.</a:t>
            </a:r>
            <a:endParaRPr lang="en-US" dirty="0"/>
          </a:p>
        </p:txBody>
      </p:sp>
      <p:sp>
        <p:nvSpPr>
          <p:cNvPr id="4" name="Slide Number Placeholder 3"/>
          <p:cNvSpPr>
            <a:spLocks noGrp="1"/>
          </p:cNvSpPr>
          <p:nvPr>
            <p:ph type="sldNum" sz="quarter" idx="10"/>
          </p:nvPr>
        </p:nvSpPr>
        <p:spPr/>
        <p:txBody>
          <a:bodyPr/>
          <a:lstStyle/>
          <a:p>
            <a:fld id="{3AAD8086-1292-48B0-85C6-1A3273D4D266}" type="slidenum">
              <a:rPr lang="en-US" smtClean="0"/>
              <a:pPr/>
              <a:t>7</a:t>
            </a:fld>
            <a:endParaRPr lang="en-US"/>
          </a:p>
        </p:txBody>
      </p:sp>
    </p:spTree>
    <p:extLst>
      <p:ext uri="{BB962C8B-B14F-4D97-AF65-F5344CB8AC3E}">
        <p14:creationId xmlns:p14="http://schemas.microsoft.com/office/powerpoint/2010/main" xmlns="" val="1127602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major breakthrough emerged when we were able to use the similarities</a:t>
            </a:r>
            <a:r>
              <a:rPr lang="en-US" baseline="0" dirty="0" smtClean="0"/>
              <a:t> in clusters, demographics and geography to combine our 19 branches into 5 Areas.  We began to see that it would be possible to restructure management using the data, whereby each of 5 Area Managers could readily develop service plans for 3 to 4 branches based on the analysis of customer behavior and the priorities of our Strategic Plan.</a:t>
            </a:r>
            <a:endParaRPr lang="en-US" dirty="0"/>
          </a:p>
        </p:txBody>
      </p:sp>
      <p:sp>
        <p:nvSpPr>
          <p:cNvPr id="4" name="Slide Number Placeholder 3"/>
          <p:cNvSpPr>
            <a:spLocks noGrp="1"/>
          </p:cNvSpPr>
          <p:nvPr>
            <p:ph type="sldNum" sz="quarter" idx="10"/>
          </p:nvPr>
        </p:nvSpPr>
        <p:spPr/>
        <p:txBody>
          <a:bodyPr/>
          <a:lstStyle/>
          <a:p>
            <a:fld id="{3AAD8086-1292-48B0-85C6-1A3273D4D266}" type="slidenum">
              <a:rPr lang="en-US" smtClean="0"/>
              <a:pPr/>
              <a:t>8</a:t>
            </a:fld>
            <a:endParaRPr lang="en-US"/>
          </a:p>
        </p:txBody>
      </p:sp>
    </p:spTree>
    <p:extLst>
      <p:ext uri="{BB962C8B-B14F-4D97-AF65-F5344CB8AC3E}">
        <p14:creationId xmlns:p14="http://schemas.microsoft.com/office/powerpoint/2010/main" xmlns="" val="3820963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AD8086-1292-48B0-85C6-1A3273D4D266}" type="slidenum">
              <a:rPr lang="en-US" smtClean="0"/>
              <a:pPr/>
              <a:t>9</a:t>
            </a:fld>
            <a:endParaRPr lang="en-US"/>
          </a:p>
        </p:txBody>
      </p:sp>
    </p:spTree>
    <p:extLst>
      <p:ext uri="{BB962C8B-B14F-4D97-AF65-F5344CB8AC3E}">
        <p14:creationId xmlns:p14="http://schemas.microsoft.com/office/powerpoint/2010/main" xmlns="" val="350846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CBEB55-312C-4022-90A3-F037C24293A2}" type="datetime1">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7A268-25B0-4A67-B637-1F27A6A7A6DF}" type="slidenum">
              <a:rPr lang="en-US" smtClean="0"/>
              <a:pPr/>
              <a:t>‹#›</a:t>
            </a:fld>
            <a:endParaRPr lang="en-US"/>
          </a:p>
        </p:txBody>
      </p:sp>
    </p:spTree>
    <p:extLst>
      <p:ext uri="{BB962C8B-B14F-4D97-AF65-F5344CB8AC3E}">
        <p14:creationId xmlns:p14="http://schemas.microsoft.com/office/powerpoint/2010/main" xmlns="" val="63638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AB7E-7241-4F42-9032-3EFA9A927F7B}" type="datetime1">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7A268-25B0-4A67-B637-1F27A6A7A6DF}" type="slidenum">
              <a:rPr lang="en-US" smtClean="0"/>
              <a:pPr/>
              <a:t>‹#›</a:t>
            </a:fld>
            <a:endParaRPr lang="en-US"/>
          </a:p>
        </p:txBody>
      </p:sp>
    </p:spTree>
    <p:extLst>
      <p:ext uri="{BB962C8B-B14F-4D97-AF65-F5344CB8AC3E}">
        <p14:creationId xmlns:p14="http://schemas.microsoft.com/office/powerpoint/2010/main" xmlns="" val="3954069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6B982-B5BE-4564-9ECB-2127CEBDCB64}" type="datetime1">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7A268-25B0-4A67-B637-1F27A6A7A6DF}" type="slidenum">
              <a:rPr lang="en-US" smtClean="0"/>
              <a:pPr/>
              <a:t>‹#›</a:t>
            </a:fld>
            <a:endParaRPr lang="en-US"/>
          </a:p>
        </p:txBody>
      </p:sp>
    </p:spTree>
    <p:extLst>
      <p:ext uri="{BB962C8B-B14F-4D97-AF65-F5344CB8AC3E}">
        <p14:creationId xmlns:p14="http://schemas.microsoft.com/office/powerpoint/2010/main" xmlns="" val="161595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F1E5EC-3D06-43DE-B5D8-F0C6B7787755}" type="datetime1">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7A268-25B0-4A67-B637-1F27A6A7A6DF}" type="slidenum">
              <a:rPr lang="en-US" smtClean="0"/>
              <a:pPr/>
              <a:t>‹#›</a:t>
            </a:fld>
            <a:endParaRPr lang="en-US"/>
          </a:p>
        </p:txBody>
      </p:sp>
    </p:spTree>
    <p:extLst>
      <p:ext uri="{BB962C8B-B14F-4D97-AF65-F5344CB8AC3E}">
        <p14:creationId xmlns:p14="http://schemas.microsoft.com/office/powerpoint/2010/main" xmlns="" val="22819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E51EE-5ACA-4DD2-B240-59238BC4FF84}" type="datetime1">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7A268-25B0-4A67-B637-1F27A6A7A6DF}" type="slidenum">
              <a:rPr lang="en-US" smtClean="0"/>
              <a:pPr/>
              <a:t>‹#›</a:t>
            </a:fld>
            <a:endParaRPr lang="en-US"/>
          </a:p>
        </p:txBody>
      </p:sp>
    </p:spTree>
    <p:extLst>
      <p:ext uri="{BB962C8B-B14F-4D97-AF65-F5344CB8AC3E}">
        <p14:creationId xmlns:p14="http://schemas.microsoft.com/office/powerpoint/2010/main" xmlns="" val="217112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A07203-EDFE-45ED-A536-BD42C66B5E9E}" type="datetime1">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7A268-25B0-4A67-B637-1F27A6A7A6DF}" type="slidenum">
              <a:rPr lang="en-US" smtClean="0"/>
              <a:pPr/>
              <a:t>‹#›</a:t>
            </a:fld>
            <a:endParaRPr lang="en-US"/>
          </a:p>
        </p:txBody>
      </p:sp>
    </p:spTree>
    <p:extLst>
      <p:ext uri="{BB962C8B-B14F-4D97-AF65-F5344CB8AC3E}">
        <p14:creationId xmlns:p14="http://schemas.microsoft.com/office/powerpoint/2010/main" xmlns="" val="384479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64B618-4E52-4CDB-8B93-A5B32A68CC08}" type="datetime1">
              <a:rPr lang="en-US" smtClean="0"/>
              <a:pPr/>
              <a:t>10/3/2013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7A268-25B0-4A67-B637-1F27A6A7A6DF}" type="slidenum">
              <a:rPr lang="en-US" smtClean="0"/>
              <a:pPr/>
              <a:t>‹#›</a:t>
            </a:fld>
            <a:endParaRPr lang="en-US"/>
          </a:p>
        </p:txBody>
      </p:sp>
    </p:spTree>
    <p:extLst>
      <p:ext uri="{BB962C8B-B14F-4D97-AF65-F5344CB8AC3E}">
        <p14:creationId xmlns:p14="http://schemas.microsoft.com/office/powerpoint/2010/main" xmlns="" val="304408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4D0DC8-CC7D-4E27-9A65-43409DADD000}" type="datetime1">
              <a:rPr lang="en-US" smtClean="0"/>
              <a:pPr/>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7A268-25B0-4A67-B637-1F27A6A7A6DF}" type="slidenum">
              <a:rPr lang="en-US" smtClean="0"/>
              <a:pPr/>
              <a:t>‹#›</a:t>
            </a:fld>
            <a:endParaRPr lang="en-US"/>
          </a:p>
        </p:txBody>
      </p:sp>
    </p:spTree>
    <p:extLst>
      <p:ext uri="{BB962C8B-B14F-4D97-AF65-F5344CB8AC3E}">
        <p14:creationId xmlns:p14="http://schemas.microsoft.com/office/powerpoint/2010/main" xmlns="" val="157361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54200-F9BD-408C-866E-153487F601D4}" type="datetime1">
              <a:rPr lang="en-US" smtClean="0"/>
              <a:pPr/>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7A268-25B0-4A67-B637-1F27A6A7A6DF}" type="slidenum">
              <a:rPr lang="en-US" smtClean="0"/>
              <a:pPr/>
              <a:t>‹#›</a:t>
            </a:fld>
            <a:endParaRPr lang="en-US"/>
          </a:p>
        </p:txBody>
      </p:sp>
    </p:spTree>
    <p:extLst>
      <p:ext uri="{BB962C8B-B14F-4D97-AF65-F5344CB8AC3E}">
        <p14:creationId xmlns:p14="http://schemas.microsoft.com/office/powerpoint/2010/main" xmlns="" val="329850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70A944-C2DB-44B3-A225-D1600BE00EC4}" type="datetime1">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7A268-25B0-4A67-B637-1F27A6A7A6DF}" type="slidenum">
              <a:rPr lang="en-US" smtClean="0"/>
              <a:pPr/>
              <a:t>‹#›</a:t>
            </a:fld>
            <a:endParaRPr lang="en-US"/>
          </a:p>
        </p:txBody>
      </p:sp>
    </p:spTree>
    <p:extLst>
      <p:ext uri="{BB962C8B-B14F-4D97-AF65-F5344CB8AC3E}">
        <p14:creationId xmlns:p14="http://schemas.microsoft.com/office/powerpoint/2010/main" xmlns="" val="1609999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2B7FB-FD67-4587-BA25-1A2295678245}" type="datetime1">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7A268-25B0-4A67-B637-1F27A6A7A6DF}" type="slidenum">
              <a:rPr lang="en-US" smtClean="0"/>
              <a:pPr/>
              <a:t>‹#›</a:t>
            </a:fld>
            <a:endParaRPr lang="en-US"/>
          </a:p>
        </p:txBody>
      </p:sp>
    </p:spTree>
    <p:extLst>
      <p:ext uri="{BB962C8B-B14F-4D97-AF65-F5344CB8AC3E}">
        <p14:creationId xmlns:p14="http://schemas.microsoft.com/office/powerpoint/2010/main" xmlns="" val="4069563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C75E2-D442-4969-9367-F9E7A5218987}" type="datetime1">
              <a:rPr lang="en-US" smtClean="0"/>
              <a:pPr/>
              <a:t>10/3/2013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7A268-25B0-4A67-B637-1F27A6A7A6DF}" type="slidenum">
              <a:rPr lang="en-US" smtClean="0"/>
              <a:pPr/>
              <a:t>‹#›</a:t>
            </a:fld>
            <a:endParaRPr lang="en-US"/>
          </a:p>
        </p:txBody>
      </p:sp>
    </p:spTree>
    <p:extLst>
      <p:ext uri="{BB962C8B-B14F-4D97-AF65-F5344CB8AC3E}">
        <p14:creationId xmlns:p14="http://schemas.microsoft.com/office/powerpoint/2010/main" xmlns="" val="19811152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4400" y="228600"/>
            <a:ext cx="3077835" cy="695325"/>
          </a:xfrm>
          <a:prstGeom prst="rect">
            <a:avLst/>
          </a:prstGeom>
        </p:spPr>
      </p:pic>
      <p:pic>
        <p:nvPicPr>
          <p:cNvPr id="3075" name="Picture 3" descr="C:\Users\teaze001\AppData\Local\Microsoft\Windows\Temporary Internet Files\Content.IE5\HQDQQ42W\MP900449113[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2100" y="1163571"/>
            <a:ext cx="8128500" cy="508482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381375" y="1163571"/>
            <a:ext cx="5181600" cy="1200329"/>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Goudy Old Style" pitchFamily="18" charset="0"/>
              </a:rPr>
              <a:t>Our search for 3-D Data </a:t>
            </a:r>
          </a:p>
          <a:p>
            <a:r>
              <a:rPr lang="en-US" sz="3600" b="1" dirty="0" smtClean="0">
                <a:solidFill>
                  <a:schemeClr val="bg1"/>
                </a:solidFill>
                <a:effectLst>
                  <a:outerShdw blurRad="38100" dist="38100" dir="2700000" algn="tl">
                    <a:srgbClr val="000000">
                      <a:alpha val="43137"/>
                    </a:srgbClr>
                  </a:outerShdw>
                </a:effectLst>
                <a:latin typeface="Goudy Old Style" pitchFamily="18" charset="0"/>
              </a:rPr>
              <a:t>in a Flat Statistical World</a:t>
            </a:r>
            <a:endParaRPr lang="en-US" sz="3600" b="1" dirty="0">
              <a:solidFill>
                <a:schemeClr val="bg1"/>
              </a:solidFill>
              <a:effectLst>
                <a:outerShdw blurRad="38100" dist="38100" dir="2700000" algn="tl">
                  <a:srgbClr val="000000">
                    <a:alpha val="43137"/>
                  </a:srgbClr>
                </a:outerShdw>
              </a:effectLst>
              <a:latin typeface="Goudy Old Style" pitchFamily="18" charset="0"/>
            </a:endParaRPr>
          </a:p>
        </p:txBody>
      </p:sp>
    </p:spTree>
    <p:extLst>
      <p:ext uri="{BB962C8B-B14F-4D97-AF65-F5344CB8AC3E}">
        <p14:creationId xmlns:p14="http://schemas.microsoft.com/office/powerpoint/2010/main" xmlns="" val="3732292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425859"/>
            <a:ext cx="8748263" cy="574634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8600" y="6324600"/>
            <a:ext cx="1600200" cy="419793"/>
          </a:xfrm>
          <a:prstGeom prst="rect">
            <a:avLst/>
          </a:prstGeom>
        </p:spPr>
      </p:pic>
    </p:spTree>
    <p:extLst>
      <p:ext uri="{BB962C8B-B14F-4D97-AF65-F5344CB8AC3E}">
        <p14:creationId xmlns:p14="http://schemas.microsoft.com/office/powerpoint/2010/main" xmlns="" val="409838741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txBody>
          <a:bodyPr/>
          <a:lstStyle/>
          <a:p>
            <a:r>
              <a:rPr lang="en-US" b="1" dirty="0" smtClean="0"/>
              <a:t>Market Penetration</a:t>
            </a:r>
            <a:endParaRPr lang="en-US" b="1" dirty="0"/>
          </a:p>
        </p:txBody>
      </p:sp>
      <p:sp>
        <p:nvSpPr>
          <p:cNvPr id="3" name="Subtitle 2"/>
          <p:cNvSpPr>
            <a:spLocks noGrp="1"/>
          </p:cNvSpPr>
          <p:nvPr>
            <p:ph type="subTitle" idx="1"/>
          </p:nvPr>
        </p:nvSpPr>
        <p:spPr>
          <a:xfrm>
            <a:off x="1447800" y="2362200"/>
            <a:ext cx="6324600" cy="3276600"/>
          </a:xfrm>
        </p:spPr>
        <p:txBody>
          <a:bodyPr>
            <a:normAutofit/>
          </a:bodyPr>
          <a:lstStyle/>
          <a:p>
            <a:pPr marL="457200" indent="-457200" algn="l">
              <a:buFont typeface="Arial" pitchFamily="34" charset="0"/>
              <a:buChar char="•"/>
            </a:pPr>
            <a:r>
              <a:rPr lang="en-US" b="1" dirty="0" smtClean="0">
                <a:solidFill>
                  <a:schemeClr val="tx1"/>
                </a:solidFill>
              </a:rPr>
              <a:t>Ratio </a:t>
            </a:r>
            <a:r>
              <a:rPr lang="en-US" b="1" dirty="0">
                <a:solidFill>
                  <a:schemeClr val="tx1"/>
                </a:solidFill>
              </a:rPr>
              <a:t>of total households in the county compared to those households that have at least one active library user in a household</a:t>
            </a:r>
            <a:r>
              <a:rPr lang="en-US" b="1" dirty="0" smtClean="0">
                <a:solidFill>
                  <a:schemeClr val="tx1"/>
                </a:solidFill>
              </a:rPr>
              <a:t>.</a:t>
            </a:r>
          </a:p>
          <a:p>
            <a:pPr marL="457200" indent="-457200" algn="l">
              <a:buFont typeface="Arial" pitchFamily="34" charset="0"/>
              <a:buChar char="•"/>
            </a:pPr>
            <a:r>
              <a:rPr lang="en-US" b="1" dirty="0" smtClean="0">
                <a:solidFill>
                  <a:schemeClr val="tx1"/>
                </a:solidFill>
              </a:rPr>
              <a:t>Updated weekly. </a:t>
            </a: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2000" y="6019800"/>
            <a:ext cx="1600200" cy="419793"/>
          </a:xfrm>
          <a:prstGeom prst="rect">
            <a:avLst/>
          </a:prstGeom>
        </p:spPr>
      </p:pic>
    </p:spTree>
    <p:extLst>
      <p:ext uri="{BB962C8B-B14F-4D97-AF65-F5344CB8AC3E}">
        <p14:creationId xmlns:p14="http://schemas.microsoft.com/office/powerpoint/2010/main" xmlns="" val="1384562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990600"/>
          </a:xfrm>
        </p:spPr>
        <p:txBody>
          <a:bodyPr>
            <a:normAutofit fontScale="90000"/>
          </a:bodyPr>
          <a:lstStyle/>
          <a:p>
            <a:r>
              <a:rPr lang="en-US" b="1" dirty="0"/>
              <a:t>New Cardholders </a:t>
            </a:r>
            <a:r>
              <a:rPr lang="en-US" dirty="0"/>
              <a:t/>
            </a:r>
            <a:br>
              <a:rPr lang="en-US" dirty="0"/>
            </a:br>
            <a:endParaRPr lang="en-US" dirty="0"/>
          </a:p>
        </p:txBody>
      </p:sp>
      <p:sp>
        <p:nvSpPr>
          <p:cNvPr id="3" name="Subtitle 2"/>
          <p:cNvSpPr>
            <a:spLocks noGrp="1"/>
          </p:cNvSpPr>
          <p:nvPr>
            <p:ph type="subTitle" idx="1"/>
          </p:nvPr>
        </p:nvSpPr>
        <p:spPr>
          <a:xfrm>
            <a:off x="1371600" y="2133600"/>
            <a:ext cx="6400800" cy="3505200"/>
          </a:xfrm>
        </p:spPr>
        <p:txBody>
          <a:bodyPr>
            <a:normAutofit/>
          </a:bodyPr>
          <a:lstStyle/>
          <a:p>
            <a:pPr marL="457200" indent="-457200" algn="l">
              <a:buFont typeface="Arial" pitchFamily="34" charset="0"/>
              <a:buChar char="•"/>
            </a:pPr>
            <a:r>
              <a:rPr lang="en-US" b="1" dirty="0" smtClean="0">
                <a:solidFill>
                  <a:schemeClr val="tx1"/>
                </a:solidFill>
              </a:rPr>
              <a:t>Number </a:t>
            </a:r>
            <a:r>
              <a:rPr lang="en-US" b="1" dirty="0">
                <a:solidFill>
                  <a:schemeClr val="tx1"/>
                </a:solidFill>
              </a:rPr>
              <a:t>of new cardholders at </a:t>
            </a:r>
            <a:r>
              <a:rPr lang="en-US" b="1" dirty="0" smtClean="0">
                <a:solidFill>
                  <a:schemeClr val="tx1"/>
                </a:solidFill>
              </a:rPr>
              <a:t>each </a:t>
            </a:r>
            <a:r>
              <a:rPr lang="en-US" b="1" dirty="0">
                <a:solidFill>
                  <a:schemeClr val="tx1"/>
                </a:solidFill>
              </a:rPr>
              <a:t>library. </a:t>
            </a:r>
            <a:endParaRPr lang="en-US" b="1" dirty="0" smtClean="0">
              <a:solidFill>
                <a:schemeClr val="tx1"/>
              </a:solidFill>
            </a:endParaRPr>
          </a:p>
          <a:p>
            <a:pPr marL="457200" indent="-457200" algn="l">
              <a:buFont typeface="Arial" pitchFamily="34" charset="0"/>
              <a:buChar char="•"/>
            </a:pPr>
            <a:r>
              <a:rPr lang="en-US" b="1" dirty="0">
                <a:solidFill>
                  <a:schemeClr val="tx1"/>
                </a:solidFill>
              </a:rPr>
              <a:t>U</a:t>
            </a:r>
            <a:r>
              <a:rPr lang="en-US" b="1" dirty="0" smtClean="0">
                <a:solidFill>
                  <a:schemeClr val="tx1"/>
                </a:solidFill>
              </a:rPr>
              <a:t>pdated </a:t>
            </a:r>
            <a:r>
              <a:rPr lang="en-US" b="1" dirty="0">
                <a:solidFill>
                  <a:schemeClr val="tx1"/>
                </a:solidFill>
              </a:rPr>
              <a:t>monthly. </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5800" y="6096000"/>
            <a:ext cx="1600200" cy="419793"/>
          </a:xfrm>
          <a:prstGeom prst="rect">
            <a:avLst/>
          </a:prstGeom>
        </p:spPr>
      </p:pic>
    </p:spTree>
    <p:extLst>
      <p:ext uri="{BB962C8B-B14F-4D97-AF65-F5344CB8AC3E}">
        <p14:creationId xmlns:p14="http://schemas.microsoft.com/office/powerpoint/2010/main" xmlns="" val="2455574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838200"/>
            <a:ext cx="6858000" cy="993775"/>
          </a:xfrm>
        </p:spPr>
        <p:txBody>
          <a:bodyPr/>
          <a:lstStyle/>
          <a:p>
            <a:r>
              <a:rPr lang="en-US" b="1" dirty="0" smtClean="0"/>
              <a:t>Active Cardholders</a:t>
            </a:r>
            <a:endParaRPr lang="en-US" b="1" dirty="0"/>
          </a:p>
        </p:txBody>
      </p:sp>
      <p:sp>
        <p:nvSpPr>
          <p:cNvPr id="3" name="Subtitle 2"/>
          <p:cNvSpPr>
            <a:spLocks noGrp="1"/>
          </p:cNvSpPr>
          <p:nvPr>
            <p:ph type="subTitle" idx="1"/>
          </p:nvPr>
        </p:nvSpPr>
        <p:spPr>
          <a:xfrm>
            <a:off x="990600" y="1905000"/>
            <a:ext cx="7315200" cy="4038600"/>
          </a:xfrm>
        </p:spPr>
        <p:txBody>
          <a:bodyPr>
            <a:normAutofit lnSpcReduction="10000"/>
          </a:bodyPr>
          <a:lstStyle/>
          <a:p>
            <a:pPr marL="457200" indent="-457200" algn="l">
              <a:buFont typeface="Arial" pitchFamily="34" charset="0"/>
              <a:buChar char="•"/>
            </a:pPr>
            <a:r>
              <a:rPr lang="en-US" b="1" dirty="0" smtClean="0">
                <a:solidFill>
                  <a:schemeClr val="tx1"/>
                </a:solidFill>
              </a:rPr>
              <a:t>Have used our library in the last 12 months.</a:t>
            </a:r>
          </a:p>
          <a:p>
            <a:pPr marL="457200" indent="-457200" algn="l">
              <a:buFont typeface="Arial" pitchFamily="34" charset="0"/>
              <a:buChar char="•"/>
            </a:pPr>
            <a:r>
              <a:rPr lang="en-US" b="1" dirty="0" smtClean="0">
                <a:solidFill>
                  <a:schemeClr val="tx1"/>
                </a:solidFill>
              </a:rPr>
              <a:t>Shows where our </a:t>
            </a:r>
            <a:r>
              <a:rPr lang="en-US" b="1" dirty="0">
                <a:solidFill>
                  <a:schemeClr val="tx1"/>
                </a:solidFill>
              </a:rPr>
              <a:t>active cardholders reside. </a:t>
            </a:r>
            <a:endParaRPr lang="en-US" b="1" dirty="0" smtClean="0">
              <a:solidFill>
                <a:schemeClr val="tx1"/>
              </a:solidFill>
            </a:endParaRPr>
          </a:p>
          <a:p>
            <a:pPr marL="457200" indent="-457200" algn="l">
              <a:buFont typeface="Arial" pitchFamily="34" charset="0"/>
              <a:buChar char="•"/>
            </a:pPr>
            <a:r>
              <a:rPr lang="en-US" b="1" dirty="0" smtClean="0">
                <a:solidFill>
                  <a:schemeClr val="tx1"/>
                </a:solidFill>
              </a:rPr>
              <a:t>The </a:t>
            </a:r>
            <a:r>
              <a:rPr lang="en-US" b="1" dirty="0">
                <a:solidFill>
                  <a:schemeClr val="tx1"/>
                </a:solidFill>
              </a:rPr>
              <a:t>areas in red show the highest concentration of active users, showing where </a:t>
            </a:r>
            <a:r>
              <a:rPr lang="en-US" b="1" dirty="0" smtClean="0">
                <a:solidFill>
                  <a:schemeClr val="tx1"/>
                </a:solidFill>
              </a:rPr>
              <a:t>we </a:t>
            </a:r>
            <a:r>
              <a:rPr lang="en-US" b="1" dirty="0">
                <a:solidFill>
                  <a:schemeClr val="tx1"/>
                </a:solidFill>
              </a:rPr>
              <a:t>have significant density. </a:t>
            </a:r>
            <a:endParaRPr lang="en-US" b="1" dirty="0" smtClean="0">
              <a:solidFill>
                <a:schemeClr val="tx1"/>
              </a:solidFill>
            </a:endParaRPr>
          </a:p>
          <a:p>
            <a:pPr marL="457200" indent="-457200" algn="l">
              <a:buFont typeface="Arial" pitchFamily="34" charset="0"/>
              <a:buChar char="•"/>
            </a:pPr>
            <a:r>
              <a:rPr lang="en-US" b="1" dirty="0" smtClean="0">
                <a:solidFill>
                  <a:schemeClr val="tx1"/>
                </a:solidFill>
              </a:rPr>
              <a:t>Updated </a:t>
            </a:r>
            <a:r>
              <a:rPr lang="en-US" b="1" dirty="0">
                <a:solidFill>
                  <a:schemeClr val="tx1"/>
                </a:solidFill>
              </a:rPr>
              <a:t>weekly. </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5800" y="6096000"/>
            <a:ext cx="1600200" cy="419793"/>
          </a:xfrm>
          <a:prstGeom prst="rect">
            <a:avLst/>
          </a:prstGeom>
        </p:spPr>
      </p:pic>
    </p:spTree>
    <p:extLst>
      <p:ext uri="{BB962C8B-B14F-4D97-AF65-F5344CB8AC3E}">
        <p14:creationId xmlns:p14="http://schemas.microsoft.com/office/powerpoint/2010/main" xmlns="" val="1889317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298575"/>
          </a:xfrm>
        </p:spPr>
        <p:txBody>
          <a:bodyPr/>
          <a:lstStyle/>
          <a:p>
            <a:r>
              <a:rPr lang="en-US" b="1" dirty="0" smtClean="0"/>
              <a:t>Weekly Utilization Chart</a:t>
            </a:r>
            <a:endParaRPr lang="en-US" b="1" dirty="0"/>
          </a:p>
        </p:txBody>
      </p:sp>
      <p:sp>
        <p:nvSpPr>
          <p:cNvPr id="3" name="Subtitle 2"/>
          <p:cNvSpPr>
            <a:spLocks noGrp="1"/>
          </p:cNvSpPr>
          <p:nvPr>
            <p:ph type="subTitle" idx="1"/>
          </p:nvPr>
        </p:nvSpPr>
        <p:spPr>
          <a:xfrm>
            <a:off x="838200" y="1600200"/>
            <a:ext cx="7620000" cy="4419600"/>
          </a:xfrm>
        </p:spPr>
        <p:txBody>
          <a:bodyPr>
            <a:normAutofit/>
          </a:bodyPr>
          <a:lstStyle/>
          <a:p>
            <a:pPr marL="457200" indent="-457200" algn="l">
              <a:buFont typeface="Arial" pitchFamily="34" charset="0"/>
              <a:buChar char="•"/>
            </a:pPr>
            <a:r>
              <a:rPr lang="en-US" b="1" dirty="0" smtClean="0">
                <a:solidFill>
                  <a:schemeClr val="tx1"/>
                </a:solidFill>
              </a:rPr>
              <a:t>Summarizes how patrons are using the library (</a:t>
            </a:r>
            <a:r>
              <a:rPr lang="en-US" b="1" dirty="0">
                <a:solidFill>
                  <a:schemeClr val="tx1"/>
                </a:solidFill>
              </a:rPr>
              <a:t>print, CD, and DVD materials), as well as computer </a:t>
            </a:r>
            <a:r>
              <a:rPr lang="en-US" b="1" dirty="0" smtClean="0">
                <a:solidFill>
                  <a:schemeClr val="tx1"/>
                </a:solidFill>
              </a:rPr>
              <a:t>logins.</a:t>
            </a:r>
          </a:p>
          <a:p>
            <a:pPr marL="457200" indent="-457200" algn="l">
              <a:buFont typeface="Arial" pitchFamily="34" charset="0"/>
              <a:buChar char="•"/>
            </a:pPr>
            <a:r>
              <a:rPr lang="en-US" b="1" dirty="0" smtClean="0">
                <a:solidFill>
                  <a:schemeClr val="tx1"/>
                </a:solidFill>
              </a:rPr>
              <a:t>Calculated </a:t>
            </a:r>
            <a:r>
              <a:rPr lang="en-US" b="1" dirty="0">
                <a:solidFill>
                  <a:schemeClr val="tx1"/>
                </a:solidFill>
              </a:rPr>
              <a:t>as percent of active library </a:t>
            </a:r>
            <a:r>
              <a:rPr lang="en-US" b="1" dirty="0" smtClean="0">
                <a:solidFill>
                  <a:schemeClr val="tx1"/>
                </a:solidFill>
              </a:rPr>
              <a:t>users</a:t>
            </a:r>
            <a:r>
              <a:rPr lang="en-US" b="1" dirty="0">
                <a:solidFill>
                  <a:schemeClr val="tx1"/>
                </a:solidFill>
              </a:rPr>
              <a:t>.</a:t>
            </a:r>
            <a:endParaRPr lang="en-US" b="1" dirty="0" smtClean="0">
              <a:solidFill>
                <a:schemeClr val="tx1"/>
              </a:solidFill>
            </a:endParaRPr>
          </a:p>
          <a:p>
            <a:pPr marL="457200" indent="-457200" algn="l">
              <a:buFont typeface="Arial" pitchFamily="34" charset="0"/>
              <a:buChar char="•"/>
            </a:pPr>
            <a:r>
              <a:rPr lang="en-US" b="1" dirty="0">
                <a:solidFill>
                  <a:schemeClr val="tx1"/>
                </a:solidFill>
              </a:rPr>
              <a:t>T</a:t>
            </a:r>
            <a:r>
              <a:rPr lang="en-US" b="1" dirty="0" smtClean="0">
                <a:solidFill>
                  <a:schemeClr val="tx1"/>
                </a:solidFill>
              </a:rPr>
              <a:t>racks </a:t>
            </a:r>
            <a:r>
              <a:rPr lang="en-US" b="1" dirty="0">
                <a:solidFill>
                  <a:schemeClr val="tx1"/>
                </a:solidFill>
              </a:rPr>
              <a:t>the percent of change in resource use from the previous week. </a:t>
            </a:r>
          </a:p>
        </p:txBody>
      </p:sp>
    </p:spTree>
    <p:extLst>
      <p:ext uri="{BB962C8B-B14F-4D97-AF65-F5344CB8AC3E}">
        <p14:creationId xmlns:p14="http://schemas.microsoft.com/office/powerpoint/2010/main" xmlns="" val="2281598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31" y="990600"/>
            <a:ext cx="6604000" cy="4953000"/>
          </a:xfrm>
          <a:prstGeom prst="rect">
            <a:avLst/>
          </a:prstGeom>
        </p:spPr>
      </p:pic>
      <p:sp>
        <p:nvSpPr>
          <p:cNvPr id="4" name="TextBox 3"/>
          <p:cNvSpPr txBox="1"/>
          <p:nvPr/>
        </p:nvSpPr>
        <p:spPr>
          <a:xfrm>
            <a:off x="1752600" y="238216"/>
            <a:ext cx="4800600" cy="369332"/>
          </a:xfrm>
          <a:prstGeom prst="rect">
            <a:avLst/>
          </a:prstGeom>
          <a:noFill/>
        </p:spPr>
        <p:txBody>
          <a:bodyPr wrap="square" rtlCol="0">
            <a:spAutoFit/>
          </a:bodyPr>
          <a:lstStyle/>
          <a:p>
            <a:pPr algn="ctr"/>
            <a:r>
              <a:rPr lang="en-US" b="1" dirty="0" smtClean="0"/>
              <a:t>Customer Clusters</a:t>
            </a:r>
            <a:endParaRPr lang="en-US" b="1" dirty="0"/>
          </a:p>
        </p:txBody>
      </p:sp>
      <p:sp>
        <p:nvSpPr>
          <p:cNvPr id="5" name="TextBox 4"/>
          <p:cNvSpPr txBox="1"/>
          <p:nvPr/>
        </p:nvSpPr>
        <p:spPr>
          <a:xfrm>
            <a:off x="6553200" y="1600200"/>
            <a:ext cx="2362201" cy="415498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itchFamily="34" charset="0"/>
              <a:buChar char="•"/>
            </a:pPr>
            <a:r>
              <a:rPr lang="en-US" sz="2400" b="1" dirty="0" smtClean="0"/>
              <a:t>Audiophiles</a:t>
            </a:r>
          </a:p>
          <a:p>
            <a:pPr marL="342900" indent="-342900">
              <a:buFont typeface="Arial" pitchFamily="34" charset="0"/>
              <a:buChar char="•"/>
            </a:pPr>
            <a:r>
              <a:rPr lang="en-US" sz="2400" b="1" dirty="0" smtClean="0"/>
              <a:t>Double Feature</a:t>
            </a:r>
          </a:p>
          <a:p>
            <a:pPr marL="342900" indent="-342900">
              <a:buFont typeface="Arial" pitchFamily="34" charset="0"/>
              <a:buChar char="•"/>
            </a:pPr>
            <a:r>
              <a:rPr lang="en-US" sz="2400" b="1" dirty="0" smtClean="0"/>
              <a:t>Heavyweights</a:t>
            </a:r>
          </a:p>
          <a:p>
            <a:pPr marL="342900" indent="-342900">
              <a:buFont typeface="Arial" pitchFamily="34" charset="0"/>
              <a:buChar char="•"/>
            </a:pPr>
            <a:r>
              <a:rPr lang="en-US" sz="2400" b="1" dirty="0" smtClean="0"/>
              <a:t>New Wave</a:t>
            </a:r>
          </a:p>
          <a:p>
            <a:pPr marL="342900" indent="-342900">
              <a:buFont typeface="Arial" pitchFamily="34" charset="0"/>
              <a:buChar char="•"/>
            </a:pPr>
            <a:r>
              <a:rPr lang="en-US" sz="2400" b="1" dirty="0" smtClean="0"/>
              <a:t>Occasionals</a:t>
            </a:r>
          </a:p>
          <a:p>
            <a:pPr marL="342900" indent="-342900">
              <a:buFont typeface="Arial" pitchFamily="34" charset="0"/>
              <a:buChar char="•"/>
            </a:pPr>
            <a:r>
              <a:rPr lang="en-US" sz="2400" b="1" dirty="0" smtClean="0"/>
              <a:t>Rising Stars</a:t>
            </a:r>
          </a:p>
          <a:p>
            <a:pPr marL="342900" indent="-342900">
              <a:buFont typeface="Arial" pitchFamily="34" charset="0"/>
              <a:buChar char="•"/>
            </a:pPr>
            <a:r>
              <a:rPr lang="en-US" sz="2400" b="1" dirty="0" smtClean="0"/>
              <a:t>Staying Connected</a:t>
            </a:r>
          </a:p>
          <a:p>
            <a:pPr marL="342900" indent="-342900">
              <a:buFont typeface="Arial" pitchFamily="34" charset="0"/>
              <a:buChar char="•"/>
            </a:pPr>
            <a:r>
              <a:rPr lang="en-US" sz="2400" b="1" dirty="0" smtClean="0"/>
              <a:t>Brainy Bunch</a:t>
            </a:r>
          </a:p>
          <a:p>
            <a:pPr marL="342900" indent="-342900">
              <a:buFont typeface="Arial" pitchFamily="34" charset="0"/>
              <a:buChar char="•"/>
            </a:pPr>
            <a:r>
              <a:rPr lang="en-US" sz="2400" b="1" dirty="0" smtClean="0"/>
              <a:t>Dependables</a:t>
            </a:r>
            <a:endParaRPr lang="en-US" sz="2400" b="1" dirty="0"/>
          </a:p>
        </p:txBody>
      </p:sp>
      <p:sp>
        <p:nvSpPr>
          <p:cNvPr id="6" name="TextBox 5"/>
          <p:cNvSpPr txBox="1"/>
          <p:nvPr/>
        </p:nvSpPr>
        <p:spPr>
          <a:xfrm>
            <a:off x="6767287" y="975695"/>
            <a:ext cx="2133600" cy="400110"/>
          </a:xfrm>
          <a:prstGeom prst="rect">
            <a:avLst/>
          </a:prstGeom>
          <a:noFill/>
        </p:spPr>
        <p:txBody>
          <a:bodyPr wrap="square" rtlCol="0">
            <a:spAutoFit/>
          </a:bodyPr>
          <a:lstStyle/>
          <a:p>
            <a:pPr algn="ctr"/>
            <a:r>
              <a:rPr lang="en-US" sz="2000" b="1" i="1" dirty="0" smtClean="0"/>
              <a:t>Cluster Names</a:t>
            </a:r>
            <a:endParaRPr lang="en-US" sz="2000" b="1" i="1" dirty="0"/>
          </a:p>
        </p:txBody>
      </p:sp>
    </p:spTree>
    <p:extLst>
      <p:ext uri="{BB962C8B-B14F-4D97-AF65-F5344CB8AC3E}">
        <p14:creationId xmlns:p14="http://schemas.microsoft.com/office/powerpoint/2010/main" xmlns="" val="3766333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1"/>
            <a:ext cx="6858000" cy="1142999"/>
          </a:xfrm>
        </p:spPr>
        <p:txBody>
          <a:bodyPr/>
          <a:lstStyle/>
          <a:p>
            <a:r>
              <a:rPr lang="en-US" dirty="0" smtClean="0"/>
              <a:t>Risk Index</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4400" y="1732299"/>
            <a:ext cx="5079365" cy="3898413"/>
          </a:xfrm>
          <a:prstGeom prst="rect">
            <a:avLst/>
          </a:prstGeom>
        </p:spPr>
      </p:pic>
      <p:sp>
        <p:nvSpPr>
          <p:cNvPr id="6" name="TextBox 5"/>
          <p:cNvSpPr txBox="1"/>
          <p:nvPr/>
        </p:nvSpPr>
        <p:spPr>
          <a:xfrm>
            <a:off x="6477000" y="1732299"/>
            <a:ext cx="2286000" cy="3693319"/>
          </a:xfrm>
          <a:prstGeom prst="rect">
            <a:avLst/>
          </a:prstGeom>
          <a:noFill/>
        </p:spPr>
        <p:txBody>
          <a:bodyPr wrap="square" rtlCol="0">
            <a:spAutoFit/>
          </a:bodyPr>
          <a:lstStyle/>
          <a:p>
            <a:pPr marL="285750" indent="-285750">
              <a:buFont typeface="Arial" pitchFamily="34" charset="0"/>
              <a:buChar char="•"/>
            </a:pPr>
            <a:r>
              <a:rPr lang="en-US" b="1" dirty="0" smtClean="0">
                <a:effectLst/>
              </a:rPr>
              <a:t>Poverty,</a:t>
            </a:r>
          </a:p>
          <a:p>
            <a:pPr marL="285750" indent="-285750">
              <a:buFont typeface="Arial" pitchFamily="34" charset="0"/>
              <a:buChar char="•"/>
            </a:pPr>
            <a:r>
              <a:rPr lang="en-US" b="1" dirty="0" smtClean="0">
                <a:effectLst/>
              </a:rPr>
              <a:t>Female head of household,</a:t>
            </a:r>
          </a:p>
          <a:p>
            <a:pPr marL="285750" indent="-285750">
              <a:buFont typeface="Arial" pitchFamily="34" charset="0"/>
              <a:buChar char="•"/>
            </a:pPr>
            <a:r>
              <a:rPr lang="en-US" b="1" dirty="0" smtClean="0"/>
              <a:t>S</a:t>
            </a:r>
            <a:r>
              <a:rPr lang="en-US" b="1" dirty="0" smtClean="0">
                <a:effectLst/>
              </a:rPr>
              <a:t>econd language at home</a:t>
            </a:r>
          </a:p>
          <a:p>
            <a:pPr marL="285750" indent="-285750">
              <a:buFont typeface="Arial" pitchFamily="34" charset="0"/>
              <a:buChar char="•"/>
            </a:pPr>
            <a:r>
              <a:rPr lang="en-US" b="1" dirty="0" smtClean="0">
                <a:effectLst/>
              </a:rPr>
              <a:t>Passage rate on the 3</a:t>
            </a:r>
            <a:r>
              <a:rPr lang="en-US" b="1" baseline="30000" dirty="0" smtClean="0">
                <a:effectLst/>
              </a:rPr>
              <a:t>rd</a:t>
            </a:r>
            <a:r>
              <a:rPr lang="en-US" b="1" dirty="0"/>
              <a:t> </a:t>
            </a:r>
            <a:r>
              <a:rPr lang="en-US" b="1" dirty="0" smtClean="0"/>
              <a:t>grade </a:t>
            </a:r>
            <a:r>
              <a:rPr lang="en-US" b="1" dirty="0" smtClean="0">
                <a:effectLst/>
              </a:rPr>
              <a:t>reading test for public schools in our area of dominating influence (ADI).  </a:t>
            </a:r>
          </a:p>
          <a:p>
            <a:pPr marL="285750" indent="-285750">
              <a:buFont typeface="Arial" pitchFamily="34" charset="0"/>
              <a:buChar char="•"/>
            </a:pPr>
            <a:r>
              <a:rPr lang="en-US" b="1" dirty="0" smtClean="0">
                <a:effectLst/>
              </a:rPr>
              <a:t>Updated annuall</a:t>
            </a:r>
            <a:r>
              <a:rPr lang="en-US" dirty="0" smtClean="0">
                <a:effectLst/>
              </a:rPr>
              <a:t>y.</a:t>
            </a:r>
            <a:endParaRPr lang="en-US" dirty="0"/>
          </a:p>
        </p:txBody>
      </p:sp>
    </p:spTree>
    <p:extLst>
      <p:ext uri="{BB962C8B-B14F-4D97-AF65-F5344CB8AC3E}">
        <p14:creationId xmlns:p14="http://schemas.microsoft.com/office/powerpoint/2010/main" xmlns="" val="3469079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 y="1371600"/>
            <a:ext cx="6400801" cy="4800600"/>
          </a:xfrm>
          <a:prstGeom prst="rect">
            <a:avLst/>
          </a:prstGeom>
        </p:spPr>
      </p:pic>
      <p:sp>
        <p:nvSpPr>
          <p:cNvPr id="3" name="TextBox 2"/>
          <p:cNvSpPr txBox="1"/>
          <p:nvPr/>
        </p:nvSpPr>
        <p:spPr>
          <a:xfrm>
            <a:off x="6858001" y="1676400"/>
            <a:ext cx="1981199" cy="3970318"/>
          </a:xfrm>
          <a:prstGeom prst="rect">
            <a:avLst/>
          </a:prstGeom>
          <a:noFill/>
        </p:spPr>
        <p:txBody>
          <a:bodyPr wrap="square" rtlCol="0">
            <a:spAutoFit/>
          </a:bodyPr>
          <a:lstStyle/>
          <a:p>
            <a:pPr marL="285750" lvl="0" indent="-285750">
              <a:buFont typeface="Arial" pitchFamily="34" charset="0"/>
              <a:buChar char="•"/>
            </a:pPr>
            <a:r>
              <a:rPr lang="en-US" b="1" dirty="0"/>
              <a:t>Ratio of holdings to the number circulated over a month’s time. </a:t>
            </a:r>
          </a:p>
          <a:p>
            <a:pPr marL="285750" lvl="0" indent="-285750">
              <a:buFont typeface="Arial" pitchFamily="34" charset="0"/>
              <a:buChar char="•"/>
            </a:pPr>
            <a:r>
              <a:rPr lang="en-US" b="1" dirty="0"/>
              <a:t>Helps target collection development plans</a:t>
            </a:r>
          </a:p>
          <a:p>
            <a:pPr marL="285750" lvl="0" indent="-285750">
              <a:buFont typeface="Arial" pitchFamily="34" charset="0"/>
              <a:buChar char="•"/>
            </a:pPr>
            <a:r>
              <a:rPr lang="en-US" b="1" dirty="0"/>
              <a:t>Gives insight to and building floor plans. </a:t>
            </a:r>
          </a:p>
          <a:p>
            <a:pPr marL="285750" lvl="0" indent="-285750">
              <a:buFont typeface="Arial" pitchFamily="34" charset="0"/>
              <a:buChar char="•"/>
            </a:pPr>
            <a:r>
              <a:rPr lang="en-US" b="1" dirty="0"/>
              <a:t>Updated monthly.</a:t>
            </a:r>
          </a:p>
        </p:txBody>
      </p:sp>
      <p:sp>
        <p:nvSpPr>
          <p:cNvPr id="4" name="TextBox 3"/>
          <p:cNvSpPr txBox="1"/>
          <p:nvPr/>
        </p:nvSpPr>
        <p:spPr>
          <a:xfrm>
            <a:off x="2362200" y="659919"/>
            <a:ext cx="3200400" cy="461665"/>
          </a:xfrm>
          <a:prstGeom prst="rect">
            <a:avLst/>
          </a:prstGeom>
          <a:noFill/>
        </p:spPr>
        <p:txBody>
          <a:bodyPr wrap="square" rtlCol="0">
            <a:spAutoFit/>
          </a:bodyPr>
          <a:lstStyle/>
          <a:p>
            <a:pPr algn="ctr"/>
            <a:r>
              <a:rPr lang="en-US" sz="2400" b="1" dirty="0" smtClean="0"/>
              <a:t>Collection Velocity</a:t>
            </a:r>
            <a:endParaRPr lang="en-US" sz="2400" b="1" dirty="0"/>
          </a:p>
        </p:txBody>
      </p:sp>
    </p:spTree>
    <p:extLst>
      <p:ext uri="{BB962C8B-B14F-4D97-AF65-F5344CB8AC3E}">
        <p14:creationId xmlns:p14="http://schemas.microsoft.com/office/powerpoint/2010/main" xmlns="" val="2563381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457200"/>
            <a:ext cx="7518400" cy="56388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8600" y="6237488"/>
            <a:ext cx="1600200" cy="419793"/>
          </a:xfrm>
          <a:prstGeom prst="rect">
            <a:avLst/>
          </a:prstGeom>
        </p:spPr>
      </p:pic>
    </p:spTree>
    <p:extLst>
      <p:ext uri="{BB962C8B-B14F-4D97-AF65-F5344CB8AC3E}">
        <p14:creationId xmlns:p14="http://schemas.microsoft.com/office/powerpoint/2010/main" xmlns="" val="4096100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3050" y="685799"/>
            <a:ext cx="6096000" cy="1200329"/>
          </a:xfrm>
          <a:prstGeom prst="rect">
            <a:avLst/>
          </a:prstGeom>
          <a:noFill/>
        </p:spPr>
        <p:txBody>
          <a:bodyPr wrap="square" rtlCol="0">
            <a:spAutoFit/>
          </a:bodyPr>
          <a:lstStyle/>
          <a:p>
            <a:pPr algn="ctr"/>
            <a:r>
              <a:rPr lang="en-US" b="1" dirty="0" smtClean="0"/>
              <a:t>Prince George’s County Memorial Library System/Orange Boy</a:t>
            </a:r>
          </a:p>
          <a:p>
            <a:pPr algn="ctr"/>
            <a:r>
              <a:rPr lang="en-US" b="1" dirty="0" smtClean="0"/>
              <a:t>Market Analysis and Dashboard Development Project</a:t>
            </a:r>
          </a:p>
          <a:p>
            <a:pPr algn="ctr"/>
            <a:r>
              <a:rPr lang="en-US" b="1" dirty="0" smtClean="0"/>
              <a:t>July 2011-Present</a:t>
            </a:r>
          </a:p>
          <a:p>
            <a:endParaRPr lang="en-US" b="1" dirty="0"/>
          </a:p>
        </p:txBody>
      </p:sp>
      <p:sp>
        <p:nvSpPr>
          <p:cNvPr id="3" name="TextBox 2"/>
          <p:cNvSpPr txBox="1"/>
          <p:nvPr/>
        </p:nvSpPr>
        <p:spPr>
          <a:xfrm>
            <a:off x="1276350" y="2057400"/>
            <a:ext cx="6400800" cy="3785652"/>
          </a:xfrm>
          <a:prstGeom prst="rect">
            <a:avLst/>
          </a:prstGeom>
          <a:noFill/>
        </p:spPr>
        <p:txBody>
          <a:bodyPr wrap="square" rtlCol="0">
            <a:spAutoFit/>
          </a:bodyPr>
          <a:lstStyle/>
          <a:p>
            <a:pPr algn="ctr"/>
            <a:r>
              <a:rPr lang="en-US" sz="2400" b="1" dirty="0" smtClean="0"/>
              <a:t>Project Goals</a:t>
            </a:r>
          </a:p>
          <a:p>
            <a:pPr marL="342900" indent="-342900">
              <a:buFont typeface="Arial" pitchFamily="34" charset="0"/>
              <a:buChar char="•"/>
            </a:pPr>
            <a:r>
              <a:rPr lang="en-US" sz="2400" dirty="0" smtClean="0"/>
              <a:t>Identify Library behaviors of users and non-users</a:t>
            </a:r>
          </a:p>
          <a:p>
            <a:pPr marL="342900" indent="-342900">
              <a:buFont typeface="Arial" pitchFamily="34" charset="0"/>
              <a:buChar char="•"/>
            </a:pPr>
            <a:r>
              <a:rPr lang="en-US" sz="2400" dirty="0" smtClean="0"/>
              <a:t>Understand the needs of targeted segments</a:t>
            </a:r>
          </a:p>
          <a:p>
            <a:pPr marL="342900" indent="-342900">
              <a:buFont typeface="Arial" pitchFamily="34" charset="0"/>
              <a:buChar char="•"/>
            </a:pPr>
            <a:r>
              <a:rPr lang="en-US" sz="2400" dirty="0" smtClean="0"/>
              <a:t>Define the outcomes PGCMLS should seek to achieve for its customers</a:t>
            </a:r>
          </a:p>
          <a:p>
            <a:pPr marL="342900" indent="-342900">
              <a:buFont typeface="Arial" pitchFamily="34" charset="0"/>
              <a:buChar char="•"/>
            </a:pPr>
            <a:r>
              <a:rPr lang="en-US" sz="2400" dirty="0" smtClean="0"/>
              <a:t>Develop a product and service process to generate the desired outcomes</a:t>
            </a:r>
          </a:p>
          <a:p>
            <a:pPr marL="342900" indent="-342900">
              <a:buFont typeface="Arial" pitchFamily="34" charset="0"/>
              <a:buChar char="•"/>
            </a:pPr>
            <a:r>
              <a:rPr lang="en-US" sz="2400" dirty="0" smtClean="0"/>
              <a:t>Measure the defined cluster outcomes to evaluate progress</a:t>
            </a:r>
            <a:endParaRPr lang="en-US" sz="2400" dirty="0"/>
          </a:p>
        </p:txBody>
      </p:sp>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8200" y="6096000"/>
            <a:ext cx="1600200" cy="419793"/>
          </a:xfrm>
          <a:prstGeom prst="rect">
            <a:avLst/>
          </a:prstGeom>
        </p:spPr>
      </p:pic>
    </p:spTree>
    <p:extLst>
      <p:ext uri="{BB962C8B-B14F-4D97-AF65-F5344CB8AC3E}">
        <p14:creationId xmlns:p14="http://schemas.microsoft.com/office/powerpoint/2010/main" xmlns="" val="1204828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dirty="0" smtClean="0"/>
              <a:t>PGCMLS Cluster Breakdown</a:t>
            </a:r>
            <a:endParaRPr lang="en-US" dirty="0"/>
          </a:p>
        </p:txBody>
      </p:sp>
      <p:graphicFrame>
        <p:nvGraphicFramePr>
          <p:cNvPr id="7" name="Chart 6"/>
          <p:cNvGraphicFramePr/>
          <p:nvPr>
            <p:extLst>
              <p:ext uri="{D42A27DB-BD31-4B8C-83A1-F6EECF244321}">
                <p14:modId xmlns:p14="http://schemas.microsoft.com/office/powerpoint/2010/main" xmlns="" val="2727987881"/>
              </p:ext>
            </p:extLst>
          </p:nvPr>
        </p:nvGraphicFramePr>
        <p:xfrm>
          <a:off x="304800" y="1219200"/>
          <a:ext cx="83820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024780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Cluster Overview</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15879919"/>
              </p:ext>
            </p:extLst>
          </p:nvPr>
        </p:nvGraphicFramePr>
        <p:xfrm>
          <a:off x="228601" y="1066801"/>
          <a:ext cx="8839197" cy="4911889"/>
        </p:xfrm>
        <a:graphic>
          <a:graphicData uri="http://schemas.openxmlformats.org/drawingml/2006/table">
            <a:tbl>
              <a:tblPr firstRow="1" bandRow="1">
                <a:tableStyleId>{5C22544A-7EE6-4342-B048-85BDC9FD1C3A}</a:tableStyleId>
              </a:tblPr>
              <a:tblGrid>
                <a:gridCol w="1318125"/>
                <a:gridCol w="1253512"/>
                <a:gridCol w="1253512"/>
                <a:gridCol w="1253512"/>
                <a:gridCol w="1253512"/>
                <a:gridCol w="1253512"/>
                <a:gridCol w="1253512"/>
              </a:tblGrid>
              <a:tr h="537430">
                <a:tc>
                  <a:txBody>
                    <a:bodyPr/>
                    <a:lstStyle/>
                    <a:p>
                      <a:endParaRPr lang="en-US" sz="1100" dirty="0">
                        <a:latin typeface="+mn-lt"/>
                        <a:cs typeface="Times New Roman"/>
                      </a:endParaRPr>
                    </a:p>
                  </a:txBody>
                  <a:tcPr marL="68580" marR="68580" marT="0" marB="0"/>
                </a:tc>
                <a:tc>
                  <a:txBody>
                    <a:bodyPr/>
                    <a:lstStyle/>
                    <a:p>
                      <a:pPr marL="0" marR="0">
                        <a:lnSpc>
                          <a:spcPct val="115000"/>
                        </a:lnSpc>
                        <a:spcBef>
                          <a:spcPts val="0"/>
                        </a:spcBef>
                        <a:spcAft>
                          <a:spcPts val="0"/>
                        </a:spcAft>
                      </a:pPr>
                      <a:endParaRPr lang="en-US" sz="1100" dirty="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endParaRPr lang="en-US" sz="110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endParaRPr lang="en-US" sz="1100" dirty="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endParaRPr lang="en-US" sz="1100" dirty="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endParaRPr lang="en-US" sz="110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endParaRPr lang="en-US" sz="1100">
                        <a:latin typeface="+mn-lt"/>
                        <a:ea typeface="Calibri"/>
                        <a:cs typeface="Times New Roman"/>
                      </a:endParaRPr>
                    </a:p>
                  </a:txBody>
                  <a:tcPr marL="68580" marR="68580" marT="0" marB="0" anchor="ctr" anchorCtr="1"/>
                </a:tc>
              </a:tr>
              <a:tr h="368524">
                <a:tc>
                  <a:txBody>
                    <a:bodyPr/>
                    <a:lstStyle/>
                    <a:p>
                      <a:pPr marL="0" marR="0">
                        <a:lnSpc>
                          <a:spcPct val="115000"/>
                        </a:lnSpc>
                        <a:spcBef>
                          <a:spcPts val="0"/>
                        </a:spcBef>
                        <a:spcAft>
                          <a:spcPts val="0"/>
                        </a:spcAft>
                      </a:pPr>
                      <a:r>
                        <a:rPr lang="en-US" sz="1100" b="1" dirty="0">
                          <a:latin typeface="+mn-lt"/>
                          <a:ea typeface="Calibri"/>
                          <a:cs typeface="Times New Roman"/>
                        </a:rPr>
                        <a:t>Name</a:t>
                      </a:r>
                      <a:endParaRPr lang="en-US" sz="1100" dirty="0">
                        <a:latin typeface="+mn-lt"/>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100" b="1" dirty="0">
                          <a:latin typeface="+mn-lt"/>
                          <a:ea typeface="Calibri"/>
                          <a:cs typeface="Times New Roman"/>
                        </a:rPr>
                        <a:t>Heavyweights</a:t>
                      </a:r>
                      <a:endParaRPr lang="en-US" sz="1100" dirty="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r>
                        <a:rPr lang="en-US" sz="1100" b="1" dirty="0">
                          <a:latin typeface="+mn-lt"/>
                          <a:ea typeface="Calibri"/>
                          <a:cs typeface="Times New Roman"/>
                        </a:rPr>
                        <a:t>Staying Connected</a:t>
                      </a:r>
                      <a:endParaRPr lang="en-US" sz="1100" dirty="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r>
                        <a:rPr lang="en-US" sz="1100" b="1">
                          <a:latin typeface="+mn-lt"/>
                          <a:ea typeface="Calibri"/>
                          <a:cs typeface="Times New Roman"/>
                        </a:rPr>
                        <a:t>The Brainy Bunch</a:t>
                      </a:r>
                      <a:endParaRPr lang="en-US" sz="110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r>
                        <a:rPr lang="en-US" sz="1100" b="1">
                          <a:latin typeface="+mn-lt"/>
                          <a:ea typeface="Calibri"/>
                          <a:cs typeface="Times New Roman"/>
                        </a:rPr>
                        <a:t>Inquisitive Minds</a:t>
                      </a:r>
                      <a:endParaRPr lang="en-US" sz="110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r>
                        <a:rPr lang="en-US" sz="1100" b="1">
                          <a:latin typeface="+mn-lt"/>
                          <a:ea typeface="Calibri"/>
                          <a:cs typeface="Times New Roman"/>
                        </a:rPr>
                        <a:t>Occasionals</a:t>
                      </a:r>
                      <a:endParaRPr lang="en-US" sz="110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r>
                        <a:rPr lang="en-US" sz="1100" b="1">
                          <a:latin typeface="+mn-lt"/>
                          <a:ea typeface="Calibri"/>
                          <a:cs typeface="Times New Roman"/>
                        </a:rPr>
                        <a:t>The Dependables</a:t>
                      </a:r>
                      <a:endParaRPr lang="en-US" sz="1100">
                        <a:latin typeface="+mn-lt"/>
                        <a:ea typeface="Calibri"/>
                        <a:cs typeface="Times New Roman"/>
                      </a:endParaRPr>
                    </a:p>
                  </a:txBody>
                  <a:tcPr marL="68580" marR="68580" marT="0" marB="0" anchor="ctr" anchorCtr="1"/>
                </a:tc>
              </a:tr>
              <a:tr h="571340">
                <a:tc>
                  <a:txBody>
                    <a:bodyPr/>
                    <a:lstStyle/>
                    <a:p>
                      <a:pPr marL="0" marR="0">
                        <a:lnSpc>
                          <a:spcPct val="115000"/>
                        </a:lnSpc>
                        <a:spcBef>
                          <a:spcPts val="0"/>
                        </a:spcBef>
                        <a:spcAft>
                          <a:spcPts val="0"/>
                        </a:spcAft>
                      </a:pPr>
                      <a:r>
                        <a:rPr lang="en-US" sz="1100" b="1" dirty="0">
                          <a:latin typeface="+mn-lt"/>
                          <a:ea typeface="Calibri"/>
                          <a:cs typeface="Times New Roman"/>
                        </a:rPr>
                        <a:t>Primary Use</a:t>
                      </a:r>
                    </a:p>
                  </a:txBody>
                  <a:tcPr marL="68580" marR="68580" marT="0" marB="0" anchor="ctr"/>
                </a:tc>
                <a:tc>
                  <a:txBody>
                    <a:bodyPr/>
                    <a:lstStyle/>
                    <a:p>
                      <a:pPr marL="0" marR="0">
                        <a:lnSpc>
                          <a:spcPct val="115000"/>
                        </a:lnSpc>
                        <a:spcBef>
                          <a:spcPts val="0"/>
                        </a:spcBef>
                        <a:spcAft>
                          <a:spcPts val="0"/>
                        </a:spcAft>
                      </a:pPr>
                      <a:r>
                        <a:rPr lang="en-US" sz="1100" b="0" dirty="0">
                          <a:latin typeface="+mn-lt"/>
                          <a:ea typeface="Calibri"/>
                          <a:cs typeface="Times New Roman"/>
                        </a:rPr>
                        <a:t>Borrow adult print materials</a:t>
                      </a:r>
                    </a:p>
                  </a:txBody>
                  <a:tcPr marL="68580" marR="68580" marT="0" marB="0" anchor="ctr" anchorCtr="1"/>
                </a:tc>
                <a:tc>
                  <a:txBody>
                    <a:bodyPr/>
                    <a:lstStyle/>
                    <a:p>
                      <a:pPr marL="0" marR="0">
                        <a:lnSpc>
                          <a:spcPct val="115000"/>
                        </a:lnSpc>
                        <a:spcBef>
                          <a:spcPts val="0"/>
                        </a:spcBef>
                        <a:spcAft>
                          <a:spcPts val="0"/>
                        </a:spcAft>
                      </a:pPr>
                      <a:r>
                        <a:rPr lang="en-US" sz="1100" b="0" dirty="0">
                          <a:latin typeface="+mn-lt"/>
                          <a:ea typeface="Calibri"/>
                          <a:cs typeface="Times New Roman"/>
                        </a:rPr>
                        <a:t>Use a Library Computer</a:t>
                      </a:r>
                    </a:p>
                  </a:txBody>
                  <a:tcPr marL="68580" marR="68580" marT="0" marB="0" anchor="ctr" anchorCtr="1"/>
                </a:tc>
                <a:tc>
                  <a:txBody>
                    <a:bodyPr/>
                    <a:lstStyle/>
                    <a:p>
                      <a:pPr marL="0" marR="0">
                        <a:lnSpc>
                          <a:spcPct val="115000"/>
                        </a:lnSpc>
                        <a:spcBef>
                          <a:spcPts val="0"/>
                        </a:spcBef>
                        <a:spcAft>
                          <a:spcPts val="0"/>
                        </a:spcAft>
                      </a:pPr>
                      <a:r>
                        <a:rPr lang="en-US" sz="1100" b="0" dirty="0">
                          <a:latin typeface="+mn-lt"/>
                          <a:ea typeface="Calibri"/>
                          <a:cs typeface="Times New Roman"/>
                        </a:rPr>
                        <a:t>Borrow children’s materials </a:t>
                      </a:r>
                      <a:r>
                        <a:rPr lang="en-US" sz="1100" b="0" dirty="0" smtClean="0">
                          <a:latin typeface="+mn-lt"/>
                          <a:ea typeface="Calibri"/>
                          <a:cs typeface="Times New Roman"/>
                        </a:rPr>
                        <a:t>&amp; attend </a:t>
                      </a:r>
                      <a:r>
                        <a:rPr lang="en-US" sz="1100" b="0" dirty="0">
                          <a:latin typeface="+mn-lt"/>
                          <a:ea typeface="Calibri"/>
                          <a:cs typeface="Times New Roman"/>
                        </a:rPr>
                        <a:t>children’s activities</a:t>
                      </a:r>
                    </a:p>
                  </a:txBody>
                  <a:tcPr marL="68580" marR="68580" marT="0" marB="0" anchor="ctr" anchorCtr="1"/>
                </a:tc>
                <a:tc>
                  <a:txBody>
                    <a:bodyPr/>
                    <a:lstStyle/>
                    <a:p>
                      <a:pPr marL="0" marR="0">
                        <a:lnSpc>
                          <a:spcPct val="115000"/>
                        </a:lnSpc>
                        <a:spcBef>
                          <a:spcPts val="0"/>
                        </a:spcBef>
                        <a:spcAft>
                          <a:spcPts val="0"/>
                        </a:spcAft>
                      </a:pPr>
                      <a:r>
                        <a:rPr lang="en-US" sz="1100" b="0" dirty="0">
                          <a:latin typeface="+mn-lt"/>
                          <a:ea typeface="Calibri"/>
                          <a:cs typeface="Times New Roman"/>
                        </a:rPr>
                        <a:t>Work, study, or use free Wi-Fi</a:t>
                      </a:r>
                    </a:p>
                  </a:txBody>
                  <a:tcPr marL="68580" marR="68580" marT="0" marB="0" anchor="ctr" anchorCtr="1"/>
                </a:tc>
                <a:tc>
                  <a:txBody>
                    <a:bodyPr/>
                    <a:lstStyle/>
                    <a:p>
                      <a:pPr marL="0" marR="0">
                        <a:lnSpc>
                          <a:spcPct val="115000"/>
                        </a:lnSpc>
                        <a:spcBef>
                          <a:spcPts val="0"/>
                        </a:spcBef>
                        <a:spcAft>
                          <a:spcPts val="0"/>
                        </a:spcAft>
                      </a:pPr>
                      <a:r>
                        <a:rPr lang="en-US" sz="1100" b="0" dirty="0">
                          <a:latin typeface="+mn-lt"/>
                          <a:ea typeface="Calibri"/>
                          <a:cs typeface="Times New Roman"/>
                        </a:rPr>
                        <a:t>Borrow adult print materials</a:t>
                      </a:r>
                    </a:p>
                  </a:txBody>
                  <a:tcPr marL="68580" marR="68580" marT="0" marB="0" anchor="ctr" anchorCtr="1"/>
                </a:tc>
                <a:tc>
                  <a:txBody>
                    <a:bodyPr/>
                    <a:lstStyle/>
                    <a:p>
                      <a:pPr marL="0" marR="0">
                        <a:lnSpc>
                          <a:spcPct val="115000"/>
                        </a:lnSpc>
                        <a:spcBef>
                          <a:spcPts val="0"/>
                        </a:spcBef>
                        <a:spcAft>
                          <a:spcPts val="0"/>
                        </a:spcAft>
                      </a:pPr>
                      <a:r>
                        <a:rPr lang="en-US" sz="1100" b="0" dirty="0">
                          <a:latin typeface="+mn-lt"/>
                          <a:ea typeface="Calibri"/>
                          <a:cs typeface="Times New Roman"/>
                        </a:rPr>
                        <a:t>Borrow Print and A/V materials</a:t>
                      </a:r>
                    </a:p>
                  </a:txBody>
                  <a:tcPr marL="68580" marR="68580" marT="0" marB="0" anchor="ctr" anchorCtr="1"/>
                </a:tc>
              </a:tr>
              <a:tr h="368524">
                <a:tc>
                  <a:txBody>
                    <a:bodyPr/>
                    <a:lstStyle/>
                    <a:p>
                      <a:pPr marL="0" marR="0">
                        <a:lnSpc>
                          <a:spcPct val="115000"/>
                        </a:lnSpc>
                        <a:spcBef>
                          <a:spcPts val="0"/>
                        </a:spcBef>
                        <a:spcAft>
                          <a:spcPts val="0"/>
                        </a:spcAft>
                      </a:pPr>
                      <a:r>
                        <a:rPr lang="en-US" sz="1100" b="1" dirty="0">
                          <a:latin typeface="+mn-lt"/>
                          <a:ea typeface="Calibri"/>
                          <a:cs typeface="Times New Roman"/>
                        </a:rPr>
                        <a:t>% of respondents</a:t>
                      </a:r>
                    </a:p>
                  </a:txBody>
                  <a:tcPr marL="68580" marR="68580" marT="0" marB="0" anchor="ctr"/>
                </a:tc>
                <a:tc>
                  <a:txBody>
                    <a:bodyPr/>
                    <a:lstStyle/>
                    <a:p>
                      <a:pPr marL="0" marR="0">
                        <a:lnSpc>
                          <a:spcPct val="115000"/>
                        </a:lnSpc>
                        <a:spcBef>
                          <a:spcPts val="0"/>
                        </a:spcBef>
                        <a:spcAft>
                          <a:spcPts val="0"/>
                        </a:spcAft>
                      </a:pPr>
                      <a:r>
                        <a:rPr lang="en-US" sz="1100" dirty="0">
                          <a:latin typeface="+mn-lt"/>
                          <a:ea typeface="Calibri"/>
                          <a:cs typeface="Times New Roman"/>
                        </a:rPr>
                        <a:t>14.9%</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13.7%</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13.6%</a:t>
                      </a:r>
                    </a:p>
                  </a:txBody>
                  <a:tcPr marL="68580" marR="68580" marT="0" marB="0" anchor="ctr" anchorCtr="1"/>
                </a:tc>
                <a:tc>
                  <a:txBody>
                    <a:bodyPr/>
                    <a:lstStyle/>
                    <a:p>
                      <a:pPr marL="0" marR="0">
                        <a:lnSpc>
                          <a:spcPct val="115000"/>
                        </a:lnSpc>
                        <a:spcBef>
                          <a:spcPts val="0"/>
                        </a:spcBef>
                        <a:spcAft>
                          <a:spcPts val="0"/>
                        </a:spcAft>
                      </a:pPr>
                      <a:r>
                        <a:rPr lang="en-US" sz="1100">
                          <a:latin typeface="+mn-lt"/>
                          <a:ea typeface="Calibri"/>
                          <a:cs typeface="Times New Roman"/>
                        </a:rPr>
                        <a:t>11.0%</a:t>
                      </a:r>
                    </a:p>
                  </a:txBody>
                  <a:tcPr marL="68580" marR="68580" marT="0" marB="0" anchor="ctr" anchorCtr="1"/>
                </a:tc>
                <a:tc>
                  <a:txBody>
                    <a:bodyPr/>
                    <a:lstStyle/>
                    <a:p>
                      <a:pPr marL="0" marR="0">
                        <a:lnSpc>
                          <a:spcPct val="115000"/>
                        </a:lnSpc>
                        <a:spcBef>
                          <a:spcPts val="0"/>
                        </a:spcBef>
                        <a:spcAft>
                          <a:spcPts val="0"/>
                        </a:spcAft>
                      </a:pPr>
                      <a:r>
                        <a:rPr lang="en-US" sz="1100">
                          <a:latin typeface="+mn-lt"/>
                          <a:ea typeface="Calibri"/>
                          <a:cs typeface="Times New Roman"/>
                        </a:rPr>
                        <a:t>10.9%</a:t>
                      </a:r>
                    </a:p>
                  </a:txBody>
                  <a:tcPr marL="68580" marR="68580" marT="0" marB="0" anchor="ctr" anchorCtr="1"/>
                </a:tc>
                <a:tc>
                  <a:txBody>
                    <a:bodyPr/>
                    <a:lstStyle/>
                    <a:p>
                      <a:pPr marL="0" marR="0">
                        <a:lnSpc>
                          <a:spcPct val="115000"/>
                        </a:lnSpc>
                        <a:spcBef>
                          <a:spcPts val="0"/>
                        </a:spcBef>
                        <a:spcAft>
                          <a:spcPts val="0"/>
                        </a:spcAft>
                      </a:pPr>
                      <a:r>
                        <a:rPr lang="en-US" sz="1100">
                          <a:latin typeface="+mn-lt"/>
                          <a:ea typeface="Calibri"/>
                          <a:cs typeface="Times New Roman"/>
                        </a:rPr>
                        <a:t>8.2%</a:t>
                      </a:r>
                    </a:p>
                  </a:txBody>
                  <a:tcPr marL="68580" marR="68580" marT="0" marB="0" anchor="ctr" anchorCtr="1"/>
                </a:tc>
              </a:tr>
              <a:tr h="368524">
                <a:tc>
                  <a:txBody>
                    <a:bodyPr/>
                    <a:lstStyle/>
                    <a:p>
                      <a:pPr marL="0" marR="0">
                        <a:lnSpc>
                          <a:spcPct val="115000"/>
                        </a:lnSpc>
                        <a:spcBef>
                          <a:spcPts val="0"/>
                        </a:spcBef>
                        <a:spcAft>
                          <a:spcPts val="0"/>
                        </a:spcAft>
                      </a:pPr>
                      <a:r>
                        <a:rPr lang="en-US" sz="1100" b="1" dirty="0" smtClean="0">
                          <a:latin typeface="+mn-lt"/>
                          <a:ea typeface="Calibri"/>
                          <a:cs typeface="Times New Roman"/>
                        </a:rPr>
                        <a:t>Visit frequency</a:t>
                      </a:r>
                      <a:endParaRPr lang="en-US" sz="1100" b="1" dirty="0">
                        <a:latin typeface="+mn-lt"/>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100" dirty="0">
                          <a:latin typeface="+mn-lt"/>
                          <a:ea typeface="Calibri"/>
                          <a:cs typeface="Times New Roman"/>
                        </a:rPr>
                        <a:t>Heavy</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Heavy</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Heavy</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Varies</a:t>
                      </a:r>
                    </a:p>
                  </a:txBody>
                  <a:tcPr marL="68580" marR="68580" marT="0" marB="0" anchor="ctr" anchorCtr="1"/>
                </a:tc>
                <a:tc>
                  <a:txBody>
                    <a:bodyPr/>
                    <a:lstStyle/>
                    <a:p>
                      <a:pPr marL="0" marR="0">
                        <a:lnSpc>
                          <a:spcPct val="115000"/>
                        </a:lnSpc>
                        <a:spcBef>
                          <a:spcPts val="0"/>
                        </a:spcBef>
                        <a:spcAft>
                          <a:spcPts val="0"/>
                        </a:spcAft>
                      </a:pPr>
                      <a:r>
                        <a:rPr lang="en-US" sz="1100">
                          <a:latin typeface="+mn-lt"/>
                          <a:ea typeface="Calibri"/>
                          <a:cs typeface="Times New Roman"/>
                        </a:rPr>
                        <a:t>Light</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Heavy</a:t>
                      </a:r>
                    </a:p>
                  </a:txBody>
                  <a:tcPr marL="68580" marR="68580" marT="0" marB="0" anchor="ctr" anchorCtr="1"/>
                </a:tc>
              </a:tr>
              <a:tr h="377097">
                <a:tc>
                  <a:txBody>
                    <a:bodyPr/>
                    <a:lstStyle/>
                    <a:p>
                      <a:pPr marL="0" marR="0">
                        <a:lnSpc>
                          <a:spcPct val="115000"/>
                        </a:lnSpc>
                        <a:spcBef>
                          <a:spcPts val="0"/>
                        </a:spcBef>
                        <a:spcAft>
                          <a:spcPts val="0"/>
                        </a:spcAft>
                      </a:pPr>
                      <a:r>
                        <a:rPr lang="en-US" sz="1100" b="1" dirty="0">
                          <a:latin typeface="+mn-lt"/>
                          <a:ea typeface="Calibri"/>
                          <a:cs typeface="Times New Roman"/>
                        </a:rPr>
                        <a:t>Reading behaviors</a:t>
                      </a:r>
                    </a:p>
                  </a:txBody>
                  <a:tcPr marL="68580" marR="68580" marT="0" marB="0" anchor="ctr"/>
                </a:tc>
                <a:tc>
                  <a:txBody>
                    <a:bodyPr/>
                    <a:lstStyle/>
                    <a:p>
                      <a:pPr marL="0" marR="0">
                        <a:lnSpc>
                          <a:spcPct val="115000"/>
                        </a:lnSpc>
                        <a:spcBef>
                          <a:spcPts val="0"/>
                        </a:spcBef>
                        <a:spcAft>
                          <a:spcPts val="0"/>
                        </a:spcAft>
                      </a:pPr>
                      <a:r>
                        <a:rPr lang="en-US" sz="1100" dirty="0" smtClean="0">
                          <a:latin typeface="+mn-lt"/>
                          <a:ea typeface="Calibri"/>
                          <a:cs typeface="Times New Roman"/>
                        </a:rPr>
                        <a:t>20+ </a:t>
                      </a:r>
                      <a:r>
                        <a:rPr lang="en-US" sz="1100" dirty="0">
                          <a:latin typeface="+mn-lt"/>
                          <a:ea typeface="Calibri"/>
                          <a:cs typeface="Times New Roman"/>
                        </a:rPr>
                        <a:t>books read per year</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11-19 books read per year</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11-19 books read per year</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11-19 books read per year</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1-10 books read per year</a:t>
                      </a:r>
                    </a:p>
                  </a:txBody>
                  <a:tcPr marL="68580" marR="68580" marT="0" marB="0" anchor="ctr" anchorCtr="1"/>
                </a:tc>
                <a:tc>
                  <a:txBody>
                    <a:bodyPr/>
                    <a:lstStyle/>
                    <a:p>
                      <a:pPr marL="0" marR="0">
                        <a:lnSpc>
                          <a:spcPct val="115000"/>
                        </a:lnSpc>
                        <a:spcBef>
                          <a:spcPts val="0"/>
                        </a:spcBef>
                        <a:spcAft>
                          <a:spcPts val="0"/>
                        </a:spcAft>
                      </a:pPr>
                      <a:r>
                        <a:rPr lang="en-US" sz="1100">
                          <a:latin typeface="+mn-lt"/>
                          <a:ea typeface="Calibri"/>
                          <a:cs typeface="Times New Roman"/>
                        </a:rPr>
                        <a:t>20-29 books read per year</a:t>
                      </a:r>
                    </a:p>
                  </a:txBody>
                  <a:tcPr marL="68580" marR="68580" marT="0" marB="0" anchor="ctr" anchorCtr="1"/>
                </a:tc>
              </a:tr>
              <a:tr h="1154069">
                <a:tc>
                  <a:txBody>
                    <a:bodyPr/>
                    <a:lstStyle/>
                    <a:p>
                      <a:pPr marL="0" marR="0">
                        <a:lnSpc>
                          <a:spcPct val="115000"/>
                        </a:lnSpc>
                        <a:spcBef>
                          <a:spcPts val="0"/>
                        </a:spcBef>
                        <a:spcAft>
                          <a:spcPts val="0"/>
                        </a:spcAft>
                      </a:pPr>
                      <a:r>
                        <a:rPr lang="en-US" sz="1100" b="1" dirty="0" smtClean="0">
                          <a:latin typeface="+mn-lt"/>
                          <a:ea typeface="Calibri"/>
                          <a:cs typeface="Times New Roman"/>
                        </a:rPr>
                        <a:t>Complementary </a:t>
                      </a:r>
                      <a:r>
                        <a:rPr lang="en-US" sz="1100" b="1" dirty="0">
                          <a:latin typeface="+mn-lt"/>
                          <a:ea typeface="Calibri"/>
                          <a:cs typeface="Times New Roman"/>
                        </a:rPr>
                        <a:t>behaviors</a:t>
                      </a:r>
                    </a:p>
                  </a:txBody>
                  <a:tcPr marL="68580" marR="68580" marT="0" marB="0" anchor="ctr"/>
                </a:tc>
                <a:tc>
                  <a:txBody>
                    <a:bodyPr/>
                    <a:lstStyle/>
                    <a:p>
                      <a:pPr marL="0" marR="0">
                        <a:lnSpc>
                          <a:spcPct val="115000"/>
                        </a:lnSpc>
                        <a:spcBef>
                          <a:spcPts val="0"/>
                        </a:spcBef>
                        <a:spcAft>
                          <a:spcPts val="0"/>
                        </a:spcAft>
                      </a:pPr>
                      <a:r>
                        <a:rPr lang="en-US" sz="1100" dirty="0">
                          <a:latin typeface="+mn-lt"/>
                          <a:ea typeface="Calibri"/>
                          <a:cs typeface="Times New Roman"/>
                        </a:rPr>
                        <a:t>Browse shelves for reading materials, pick up items on hold/reserve</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Browse shelves for reading materials, research a specific topic, study or work</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Browse shelves for reading materials</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Browse shelves for reading materials</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Browse shelves for reading materials, pick up items on hold/reserve</a:t>
                      </a:r>
                    </a:p>
                  </a:txBody>
                  <a:tcPr marL="68580" marR="68580" marT="0" marB="0" anchor="ctr" anchorCtr="1"/>
                </a:tc>
                <a:tc>
                  <a:txBody>
                    <a:bodyPr/>
                    <a:lstStyle/>
                    <a:p>
                      <a:pPr marL="0" marR="0">
                        <a:lnSpc>
                          <a:spcPct val="115000"/>
                        </a:lnSpc>
                        <a:spcBef>
                          <a:spcPts val="0"/>
                        </a:spcBef>
                        <a:spcAft>
                          <a:spcPts val="0"/>
                        </a:spcAft>
                      </a:pPr>
                      <a:r>
                        <a:rPr lang="en-US" sz="1100">
                          <a:latin typeface="+mn-lt"/>
                          <a:ea typeface="Calibri"/>
                          <a:cs typeface="Times New Roman"/>
                        </a:rPr>
                        <a:t>Browse shelves for reading materials, pick up items on hold/reserve, research a specific topic</a:t>
                      </a:r>
                    </a:p>
                  </a:txBody>
                  <a:tcPr marL="68580" marR="68580" marT="0" marB="0" anchor="ctr" anchorCtr="1"/>
                </a:tc>
              </a:tr>
              <a:tr h="377097">
                <a:tc>
                  <a:txBody>
                    <a:bodyPr/>
                    <a:lstStyle/>
                    <a:p>
                      <a:pPr marL="0" marR="0">
                        <a:lnSpc>
                          <a:spcPct val="115000"/>
                        </a:lnSpc>
                        <a:spcBef>
                          <a:spcPts val="0"/>
                        </a:spcBef>
                        <a:spcAft>
                          <a:spcPts val="0"/>
                        </a:spcAft>
                      </a:pPr>
                      <a:r>
                        <a:rPr lang="en-US" sz="1100" b="1" dirty="0">
                          <a:latin typeface="+mn-lt"/>
                          <a:ea typeface="Calibri"/>
                          <a:cs typeface="Times New Roman"/>
                        </a:rPr>
                        <a:t>% currently owning an </a:t>
                      </a:r>
                      <a:r>
                        <a:rPr lang="en-US" sz="1100" b="1" dirty="0" err="1" smtClean="0">
                          <a:latin typeface="+mn-lt"/>
                          <a:ea typeface="Calibri"/>
                          <a:cs typeface="Times New Roman"/>
                        </a:rPr>
                        <a:t>eReader</a:t>
                      </a:r>
                      <a:r>
                        <a:rPr lang="en-US" sz="1100" b="1" dirty="0" smtClean="0">
                          <a:latin typeface="+mn-lt"/>
                          <a:ea typeface="Calibri"/>
                          <a:cs typeface="Times New Roman"/>
                        </a:rPr>
                        <a:t>/tablet</a:t>
                      </a:r>
                      <a:endParaRPr lang="en-US" sz="1100" b="1" dirty="0">
                        <a:latin typeface="+mn-lt"/>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100" dirty="0">
                          <a:latin typeface="+mn-lt"/>
                          <a:ea typeface="Calibri"/>
                          <a:cs typeface="Times New Roman"/>
                        </a:rPr>
                        <a:t>41%</a:t>
                      </a:r>
                    </a:p>
                  </a:txBody>
                  <a:tcPr marL="68580" marR="68580" marT="0" marB="0" anchor="ctr" anchorCtr="1"/>
                </a:tc>
                <a:tc>
                  <a:txBody>
                    <a:bodyPr/>
                    <a:lstStyle/>
                    <a:p>
                      <a:pPr marL="0" marR="0">
                        <a:lnSpc>
                          <a:spcPct val="115000"/>
                        </a:lnSpc>
                        <a:spcBef>
                          <a:spcPts val="0"/>
                        </a:spcBef>
                        <a:spcAft>
                          <a:spcPts val="0"/>
                        </a:spcAft>
                      </a:pPr>
                      <a:r>
                        <a:rPr lang="en-US" sz="1100">
                          <a:latin typeface="+mn-lt"/>
                          <a:ea typeface="Calibri"/>
                          <a:cs typeface="Times New Roman"/>
                        </a:rPr>
                        <a:t>40%</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51%</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45%</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38%</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50%</a:t>
                      </a:r>
                    </a:p>
                  </a:txBody>
                  <a:tcPr marL="68580" marR="68580" marT="0" marB="0" anchor="ctr" anchorCtr="1"/>
                </a:tc>
              </a:tr>
              <a:tr h="377097">
                <a:tc>
                  <a:txBody>
                    <a:bodyPr/>
                    <a:lstStyle/>
                    <a:p>
                      <a:pPr marL="0" marR="0">
                        <a:lnSpc>
                          <a:spcPct val="115000"/>
                        </a:lnSpc>
                        <a:spcBef>
                          <a:spcPts val="0"/>
                        </a:spcBef>
                        <a:spcAft>
                          <a:spcPts val="0"/>
                        </a:spcAft>
                      </a:pPr>
                      <a:r>
                        <a:rPr lang="en-US" sz="1100" b="1" dirty="0">
                          <a:latin typeface="+mn-lt"/>
                          <a:ea typeface="Calibri"/>
                          <a:cs typeface="Times New Roman"/>
                        </a:rPr>
                        <a:t>% planning to own </a:t>
                      </a:r>
                      <a:r>
                        <a:rPr lang="en-US" sz="1100" b="1" dirty="0" err="1" smtClean="0">
                          <a:latin typeface="+mn-lt"/>
                          <a:ea typeface="Calibri"/>
                          <a:cs typeface="Times New Roman"/>
                        </a:rPr>
                        <a:t>eReader</a:t>
                      </a:r>
                      <a:r>
                        <a:rPr lang="en-US" sz="1100" b="1" dirty="0" smtClean="0">
                          <a:latin typeface="+mn-lt"/>
                          <a:ea typeface="Calibri"/>
                          <a:cs typeface="Times New Roman"/>
                        </a:rPr>
                        <a:t>/tablet</a:t>
                      </a:r>
                      <a:endParaRPr lang="en-US" sz="1100" b="1" dirty="0">
                        <a:latin typeface="+mn-lt"/>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100" dirty="0">
                          <a:latin typeface="+mn-lt"/>
                          <a:ea typeface="Calibri"/>
                          <a:cs typeface="Times New Roman"/>
                        </a:rPr>
                        <a:t>18%</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25%</a:t>
                      </a:r>
                    </a:p>
                  </a:txBody>
                  <a:tcPr marL="68580" marR="68580" marT="0" marB="0" anchor="ctr" anchorCtr="1"/>
                </a:tc>
                <a:tc>
                  <a:txBody>
                    <a:bodyPr/>
                    <a:lstStyle/>
                    <a:p>
                      <a:pPr marL="0" marR="0">
                        <a:lnSpc>
                          <a:spcPct val="115000"/>
                        </a:lnSpc>
                        <a:spcBef>
                          <a:spcPts val="0"/>
                        </a:spcBef>
                        <a:spcAft>
                          <a:spcPts val="0"/>
                        </a:spcAft>
                      </a:pPr>
                      <a:r>
                        <a:rPr lang="en-US" sz="1100">
                          <a:latin typeface="+mn-lt"/>
                          <a:ea typeface="Calibri"/>
                          <a:cs typeface="Times New Roman"/>
                        </a:rPr>
                        <a:t>18%</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20%</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19%</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15%</a:t>
                      </a:r>
                    </a:p>
                  </a:txBody>
                  <a:tcPr marL="68580" marR="68580" marT="0" marB="0" anchor="ctr" anchorCtr="1"/>
                </a:tc>
              </a:tr>
              <a:tr h="377097">
                <a:tc>
                  <a:txBody>
                    <a:bodyPr/>
                    <a:lstStyle/>
                    <a:p>
                      <a:pPr marL="0" marR="0">
                        <a:lnSpc>
                          <a:spcPct val="115000"/>
                        </a:lnSpc>
                        <a:spcBef>
                          <a:spcPts val="0"/>
                        </a:spcBef>
                        <a:spcAft>
                          <a:spcPts val="0"/>
                        </a:spcAft>
                      </a:pPr>
                      <a:r>
                        <a:rPr lang="en-US" sz="1100" b="1" dirty="0">
                          <a:latin typeface="+mn-lt"/>
                          <a:ea typeface="Calibri"/>
                          <a:cs typeface="Times New Roman"/>
                        </a:rPr>
                        <a:t>% with children &lt; 18</a:t>
                      </a:r>
                    </a:p>
                  </a:txBody>
                  <a:tcPr marL="68580" marR="68580" marT="0" marB="0" anchor="ctr"/>
                </a:tc>
                <a:tc>
                  <a:txBody>
                    <a:bodyPr/>
                    <a:lstStyle/>
                    <a:p>
                      <a:pPr marL="0" marR="0">
                        <a:lnSpc>
                          <a:spcPct val="115000"/>
                        </a:lnSpc>
                        <a:spcBef>
                          <a:spcPts val="0"/>
                        </a:spcBef>
                        <a:spcAft>
                          <a:spcPts val="0"/>
                        </a:spcAft>
                      </a:pPr>
                      <a:r>
                        <a:rPr lang="en-US" sz="1100" dirty="0">
                          <a:latin typeface="+mn-lt"/>
                          <a:ea typeface="Calibri"/>
                          <a:cs typeface="Times New Roman"/>
                        </a:rPr>
                        <a:t>21%</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36%</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85%</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31%</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24%</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30%</a:t>
                      </a:r>
                    </a:p>
                  </a:txBody>
                  <a:tcPr marL="68580" marR="68580" marT="0" marB="0" anchor="ctr" anchorCtr="1"/>
                </a:tc>
              </a:tr>
            </a:tbl>
          </a:graphicData>
        </a:graphic>
      </p:graphicFrame>
      <p:pic>
        <p:nvPicPr>
          <p:cNvPr id="6" name="Picture 5" descr="C:\Users\kim\Downloads\86803917.jpg"/>
          <p:cNvPicPr/>
          <p:nvPr/>
        </p:nvPicPr>
        <p:blipFill>
          <a:blip r:embed="rId3" cstate="print"/>
          <a:srcRect l="-601" r="33935"/>
          <a:stretch>
            <a:fillRect/>
          </a:stretch>
        </p:blipFill>
        <p:spPr bwMode="auto">
          <a:xfrm>
            <a:off x="1828800" y="838200"/>
            <a:ext cx="685800" cy="665046"/>
          </a:xfrm>
          <a:prstGeom prst="rect">
            <a:avLst/>
          </a:prstGeom>
          <a:ln>
            <a:noFill/>
          </a:ln>
          <a:effectLst>
            <a:outerShdw blurRad="292100" dist="139700" dir="2700000" sx="90000" sy="90000" algn="tl" rotWithShape="0">
              <a:srgbClr val="333333">
                <a:alpha val="65000"/>
              </a:srgbClr>
            </a:outerShdw>
          </a:effectLst>
        </p:spPr>
      </p:pic>
      <p:pic>
        <p:nvPicPr>
          <p:cNvPr id="7" name="Picture 6" descr="C:\Users\kim\Downloads\stk162448rke.jpg"/>
          <p:cNvPicPr/>
          <p:nvPr/>
        </p:nvPicPr>
        <p:blipFill>
          <a:blip r:embed="rId4" cstate="print"/>
          <a:srcRect/>
          <a:stretch>
            <a:fillRect/>
          </a:stretch>
        </p:blipFill>
        <p:spPr bwMode="auto">
          <a:xfrm>
            <a:off x="3048000" y="838200"/>
            <a:ext cx="685799" cy="630381"/>
          </a:xfrm>
          <a:prstGeom prst="rect">
            <a:avLst/>
          </a:prstGeom>
          <a:ln>
            <a:noFill/>
          </a:ln>
          <a:effectLst>
            <a:outerShdw blurRad="292100" dist="139700" dir="2700000" sx="90000" sy="90000" algn="tl" rotWithShape="0">
              <a:srgbClr val="333333">
                <a:alpha val="65000"/>
              </a:srgbClr>
            </a:outerShdw>
          </a:effectLst>
        </p:spPr>
      </p:pic>
      <p:pic>
        <p:nvPicPr>
          <p:cNvPr id="8" name="Picture 7" descr="C:\Users\kim\Downloads\56382601.jpg"/>
          <p:cNvPicPr/>
          <p:nvPr/>
        </p:nvPicPr>
        <p:blipFill>
          <a:blip r:embed="rId5" cstate="print"/>
          <a:srcRect/>
          <a:stretch>
            <a:fillRect/>
          </a:stretch>
        </p:blipFill>
        <p:spPr bwMode="auto">
          <a:xfrm>
            <a:off x="4191000" y="762000"/>
            <a:ext cx="914400" cy="725075"/>
          </a:xfrm>
          <a:prstGeom prst="rect">
            <a:avLst/>
          </a:prstGeom>
          <a:ln>
            <a:noFill/>
          </a:ln>
          <a:effectLst>
            <a:outerShdw blurRad="292100" dist="139700" dir="2700000" sx="90000" sy="90000" algn="tl" rotWithShape="0">
              <a:srgbClr val="333333">
                <a:alpha val="65000"/>
              </a:srgbClr>
            </a:outerShdw>
          </a:effectLst>
        </p:spPr>
      </p:pic>
      <p:pic>
        <p:nvPicPr>
          <p:cNvPr id="9" name="Picture 8" descr="C:\Users\kim\Downloads\87722150.jpg"/>
          <p:cNvPicPr/>
          <p:nvPr/>
        </p:nvPicPr>
        <p:blipFill>
          <a:blip r:embed="rId6" cstate="print"/>
          <a:srcRect/>
          <a:stretch>
            <a:fillRect/>
          </a:stretch>
        </p:blipFill>
        <p:spPr bwMode="auto">
          <a:xfrm>
            <a:off x="5486400" y="914400"/>
            <a:ext cx="762000" cy="565737"/>
          </a:xfrm>
          <a:prstGeom prst="rect">
            <a:avLst/>
          </a:prstGeom>
          <a:ln>
            <a:noFill/>
          </a:ln>
          <a:effectLst>
            <a:outerShdw blurRad="292100" dist="139700" dir="2700000" sx="90000" sy="90000" algn="tl" rotWithShape="0">
              <a:srgbClr val="333333">
                <a:alpha val="65000"/>
              </a:srgbClr>
            </a:outerShdw>
          </a:effectLst>
        </p:spPr>
      </p:pic>
      <p:pic>
        <p:nvPicPr>
          <p:cNvPr id="10" name="Picture 9" descr="C:\Users\kim\Downloads\57443022.jpg"/>
          <p:cNvPicPr/>
          <p:nvPr/>
        </p:nvPicPr>
        <p:blipFill>
          <a:blip r:embed="rId7" cstate="print"/>
          <a:srcRect/>
          <a:stretch>
            <a:fillRect/>
          </a:stretch>
        </p:blipFill>
        <p:spPr bwMode="auto">
          <a:xfrm>
            <a:off x="6817224" y="762000"/>
            <a:ext cx="726576" cy="685800"/>
          </a:xfrm>
          <a:prstGeom prst="rect">
            <a:avLst/>
          </a:prstGeom>
          <a:ln>
            <a:noFill/>
          </a:ln>
          <a:effectLst>
            <a:outerShdw blurRad="292100" dist="139700" dir="2700000" sx="90000" sy="90000" algn="tl" rotWithShape="0">
              <a:srgbClr val="333333">
                <a:alpha val="65000"/>
              </a:srgbClr>
            </a:outerShdw>
          </a:effectLst>
        </p:spPr>
      </p:pic>
      <p:pic>
        <p:nvPicPr>
          <p:cNvPr id="11" name="Picture 10" descr="C:\Users\kim\Downloads\86520323.jpg"/>
          <p:cNvPicPr/>
          <p:nvPr/>
        </p:nvPicPr>
        <p:blipFill>
          <a:blip r:embed="rId8" cstate="print"/>
          <a:srcRect/>
          <a:stretch>
            <a:fillRect/>
          </a:stretch>
        </p:blipFill>
        <p:spPr bwMode="auto">
          <a:xfrm>
            <a:off x="8000942" y="838200"/>
            <a:ext cx="914458" cy="609600"/>
          </a:xfrm>
          <a:prstGeom prst="rect">
            <a:avLst/>
          </a:prstGeom>
          <a:ln>
            <a:noFill/>
          </a:ln>
          <a:effectLst>
            <a:outerShdw blurRad="292100" dist="139700" dir="2700000" sx="90000" sy="90000" algn="tl" rotWithShape="0">
              <a:srgbClr val="333333">
                <a:alpha val="65000"/>
              </a:srgbClr>
            </a:outerShdw>
          </a:effectLst>
        </p:spPr>
      </p:pic>
      <p:pic>
        <p:nvPicPr>
          <p:cNvPr id="13" name="Picture 12"/>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266700" y="6172200"/>
            <a:ext cx="1600200" cy="41979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Cluster Overview</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37717877"/>
              </p:ext>
            </p:extLst>
          </p:nvPr>
        </p:nvGraphicFramePr>
        <p:xfrm>
          <a:off x="228601" y="1295401"/>
          <a:ext cx="8610599" cy="4876799"/>
        </p:xfrm>
        <a:graphic>
          <a:graphicData uri="http://schemas.openxmlformats.org/drawingml/2006/table">
            <a:tbl>
              <a:tblPr firstRow="1" bandRow="1">
                <a:tableStyleId>{5C22544A-7EE6-4342-B048-85BDC9FD1C3A}</a:tableStyleId>
              </a:tblPr>
              <a:tblGrid>
                <a:gridCol w="1496219"/>
                <a:gridCol w="1422876"/>
                <a:gridCol w="1422876"/>
                <a:gridCol w="1422876"/>
                <a:gridCol w="1422876"/>
                <a:gridCol w="1422876"/>
              </a:tblGrid>
              <a:tr h="382442">
                <a:tc>
                  <a:txBody>
                    <a:bodyPr/>
                    <a:lstStyle/>
                    <a:p>
                      <a:endParaRPr lang="en-US" sz="1100" dirty="0">
                        <a:latin typeface="+mn-lt"/>
                        <a:cs typeface="Times New Roman"/>
                      </a:endParaRPr>
                    </a:p>
                  </a:txBody>
                  <a:tcPr marL="68580" marR="68580" marT="0" marB="0"/>
                </a:tc>
                <a:tc>
                  <a:txBody>
                    <a:bodyPr/>
                    <a:lstStyle/>
                    <a:p>
                      <a:pPr marL="0" marR="0">
                        <a:lnSpc>
                          <a:spcPct val="115000"/>
                        </a:lnSpc>
                        <a:spcBef>
                          <a:spcPts val="0"/>
                        </a:spcBef>
                        <a:spcAft>
                          <a:spcPts val="0"/>
                        </a:spcAft>
                      </a:pPr>
                      <a:endParaRPr lang="en-US" sz="1100" dirty="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endParaRPr lang="en-US" sz="110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endParaRPr lang="en-US" sz="1100" dirty="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endParaRPr lang="en-US" sz="1100" dirty="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endParaRPr lang="en-US" sz="1100">
                        <a:latin typeface="+mn-lt"/>
                        <a:ea typeface="Calibri"/>
                        <a:cs typeface="Times New Roman"/>
                      </a:endParaRPr>
                    </a:p>
                  </a:txBody>
                  <a:tcPr marL="68580" marR="68580" marT="0" marB="0" anchor="ctr" anchorCtr="1"/>
                </a:tc>
              </a:tr>
              <a:tr h="382442">
                <a:tc>
                  <a:txBody>
                    <a:bodyPr/>
                    <a:lstStyle/>
                    <a:p>
                      <a:pPr marL="0" marR="0">
                        <a:lnSpc>
                          <a:spcPct val="115000"/>
                        </a:lnSpc>
                        <a:spcBef>
                          <a:spcPts val="0"/>
                        </a:spcBef>
                        <a:spcAft>
                          <a:spcPts val="0"/>
                        </a:spcAft>
                      </a:pPr>
                      <a:r>
                        <a:rPr lang="en-US" sz="1100" b="1" dirty="0">
                          <a:latin typeface="+mn-lt"/>
                          <a:ea typeface="Calibri"/>
                          <a:cs typeface="Times New Roman"/>
                        </a:rPr>
                        <a:t>Name</a:t>
                      </a:r>
                      <a:endParaRPr lang="en-US" sz="1100" dirty="0">
                        <a:latin typeface="+mn-lt"/>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100" b="1" dirty="0">
                          <a:latin typeface="+mn-lt"/>
                          <a:ea typeface="Calibri"/>
                          <a:cs typeface="Times New Roman"/>
                        </a:rPr>
                        <a:t>New Wave</a:t>
                      </a:r>
                      <a:endParaRPr lang="en-US" sz="1100" dirty="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r>
                        <a:rPr lang="en-US" sz="1100" b="1" dirty="0">
                          <a:latin typeface="+mn-lt"/>
                          <a:ea typeface="Calibri"/>
                          <a:cs typeface="Times New Roman"/>
                        </a:rPr>
                        <a:t>Audiophiles</a:t>
                      </a:r>
                      <a:endParaRPr lang="en-US" sz="1100" dirty="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r>
                        <a:rPr lang="en-US" sz="1100" b="1">
                          <a:latin typeface="+mn-lt"/>
                          <a:ea typeface="Calibri"/>
                          <a:cs typeface="Times New Roman"/>
                        </a:rPr>
                        <a:t>Transitionals</a:t>
                      </a:r>
                      <a:endParaRPr lang="en-US" sz="110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r>
                        <a:rPr lang="en-US" sz="1100" b="1">
                          <a:latin typeface="+mn-lt"/>
                          <a:ea typeface="Calibri"/>
                          <a:cs typeface="Times New Roman"/>
                        </a:rPr>
                        <a:t>Digitarians</a:t>
                      </a:r>
                      <a:endParaRPr lang="en-US" sz="110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r>
                        <a:rPr lang="en-US" sz="1100" b="1">
                          <a:latin typeface="+mn-lt"/>
                          <a:ea typeface="Calibri"/>
                          <a:cs typeface="Times New Roman"/>
                        </a:rPr>
                        <a:t>Double Feature</a:t>
                      </a:r>
                      <a:endParaRPr lang="en-US" sz="1100">
                        <a:latin typeface="+mn-lt"/>
                        <a:ea typeface="Calibri"/>
                        <a:cs typeface="Times New Roman"/>
                      </a:endParaRPr>
                    </a:p>
                  </a:txBody>
                  <a:tcPr marL="68580" marR="68580" marT="0" marB="0" anchor="ctr" anchorCtr="1"/>
                </a:tc>
              </a:tr>
              <a:tr h="592918">
                <a:tc>
                  <a:txBody>
                    <a:bodyPr/>
                    <a:lstStyle/>
                    <a:p>
                      <a:pPr marL="0" marR="0">
                        <a:lnSpc>
                          <a:spcPct val="115000"/>
                        </a:lnSpc>
                        <a:spcBef>
                          <a:spcPts val="0"/>
                        </a:spcBef>
                        <a:spcAft>
                          <a:spcPts val="0"/>
                        </a:spcAft>
                      </a:pPr>
                      <a:r>
                        <a:rPr lang="en-US" sz="1100" b="1" dirty="0">
                          <a:latin typeface="+mn-lt"/>
                          <a:ea typeface="Calibri"/>
                          <a:cs typeface="Times New Roman"/>
                        </a:rPr>
                        <a:t>Primary Use</a:t>
                      </a:r>
                    </a:p>
                  </a:txBody>
                  <a:tcPr marL="68580" marR="68580" marT="0" marB="0" anchor="ctr"/>
                </a:tc>
                <a:tc>
                  <a:txBody>
                    <a:bodyPr/>
                    <a:lstStyle/>
                    <a:p>
                      <a:pPr marL="0" marR="0">
                        <a:lnSpc>
                          <a:spcPct val="115000"/>
                        </a:lnSpc>
                        <a:spcBef>
                          <a:spcPts val="0"/>
                        </a:spcBef>
                        <a:spcAft>
                          <a:spcPts val="0"/>
                        </a:spcAft>
                      </a:pPr>
                      <a:r>
                        <a:rPr lang="en-US" sz="1100" b="0" dirty="0">
                          <a:latin typeface="+mn-lt"/>
                          <a:ea typeface="Calibri"/>
                          <a:cs typeface="Times New Roman"/>
                        </a:rPr>
                        <a:t>Borrow teen materials</a:t>
                      </a:r>
                    </a:p>
                  </a:txBody>
                  <a:tcPr marL="68580" marR="68580" marT="0" marB="0" anchor="ctr" anchorCtr="1"/>
                </a:tc>
                <a:tc>
                  <a:txBody>
                    <a:bodyPr/>
                    <a:lstStyle/>
                    <a:p>
                      <a:pPr marL="0" marR="0">
                        <a:lnSpc>
                          <a:spcPct val="115000"/>
                        </a:lnSpc>
                        <a:spcBef>
                          <a:spcPts val="0"/>
                        </a:spcBef>
                        <a:spcAft>
                          <a:spcPts val="0"/>
                        </a:spcAft>
                      </a:pPr>
                      <a:r>
                        <a:rPr lang="en-US" sz="1100" b="0" dirty="0" smtClean="0">
                          <a:latin typeface="+mn-lt"/>
                          <a:ea typeface="Calibri"/>
                          <a:cs typeface="Times New Roman"/>
                        </a:rPr>
                        <a:t>Borrow</a:t>
                      </a:r>
                      <a:r>
                        <a:rPr lang="en-US" sz="1100" b="0" baseline="0" dirty="0" smtClean="0">
                          <a:latin typeface="+mn-lt"/>
                          <a:ea typeface="Calibri"/>
                          <a:cs typeface="Times New Roman"/>
                        </a:rPr>
                        <a:t> </a:t>
                      </a:r>
                      <a:r>
                        <a:rPr lang="en-US" sz="1100" b="0" dirty="0" err="1" smtClean="0">
                          <a:latin typeface="+mn-lt"/>
                          <a:ea typeface="Calibri"/>
                          <a:cs typeface="Times New Roman"/>
                        </a:rPr>
                        <a:t>audiobooks</a:t>
                      </a:r>
                      <a:r>
                        <a:rPr lang="en-US" sz="1100" b="0" baseline="0" dirty="0" smtClean="0">
                          <a:latin typeface="+mn-lt"/>
                          <a:ea typeface="Calibri"/>
                          <a:cs typeface="Times New Roman"/>
                        </a:rPr>
                        <a:t> or </a:t>
                      </a:r>
                      <a:r>
                        <a:rPr lang="en-US" sz="1100" b="0" dirty="0" err="1" smtClean="0">
                          <a:latin typeface="+mn-lt"/>
                          <a:ea typeface="Calibri"/>
                          <a:cs typeface="Times New Roman"/>
                        </a:rPr>
                        <a:t>eAudiobooks</a:t>
                      </a:r>
                      <a:r>
                        <a:rPr lang="en-US" sz="1100" b="0" dirty="0" smtClean="0">
                          <a:latin typeface="+mn-lt"/>
                          <a:ea typeface="Calibri"/>
                          <a:cs typeface="Times New Roman"/>
                        </a:rPr>
                        <a:t> </a:t>
                      </a:r>
                      <a:endParaRPr lang="en-US" sz="1100" b="0" dirty="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r>
                        <a:rPr lang="en-US" sz="1100" b="0" dirty="0">
                          <a:latin typeface="+mn-lt"/>
                          <a:ea typeface="Calibri"/>
                          <a:cs typeface="Times New Roman"/>
                        </a:rPr>
                        <a:t>Borrow adult print and eBooks</a:t>
                      </a:r>
                    </a:p>
                  </a:txBody>
                  <a:tcPr marL="68580" marR="68580" marT="0" marB="0" anchor="ctr" anchorCtr="1"/>
                </a:tc>
                <a:tc>
                  <a:txBody>
                    <a:bodyPr/>
                    <a:lstStyle/>
                    <a:p>
                      <a:pPr marL="0" marR="0">
                        <a:lnSpc>
                          <a:spcPct val="115000"/>
                        </a:lnSpc>
                        <a:spcBef>
                          <a:spcPts val="0"/>
                        </a:spcBef>
                        <a:spcAft>
                          <a:spcPts val="0"/>
                        </a:spcAft>
                      </a:pPr>
                      <a:r>
                        <a:rPr lang="en-US" sz="1100" b="0" dirty="0">
                          <a:latin typeface="+mn-lt"/>
                          <a:ea typeface="Calibri"/>
                          <a:cs typeface="Times New Roman"/>
                        </a:rPr>
                        <a:t>Borrow eBooks</a:t>
                      </a:r>
                    </a:p>
                  </a:txBody>
                  <a:tcPr marL="68580" marR="68580" marT="0" marB="0" anchor="ctr" anchorCtr="1"/>
                </a:tc>
                <a:tc>
                  <a:txBody>
                    <a:bodyPr/>
                    <a:lstStyle/>
                    <a:p>
                      <a:pPr marL="0" marR="0">
                        <a:lnSpc>
                          <a:spcPct val="115000"/>
                        </a:lnSpc>
                        <a:spcBef>
                          <a:spcPts val="0"/>
                        </a:spcBef>
                        <a:spcAft>
                          <a:spcPts val="0"/>
                        </a:spcAft>
                      </a:pPr>
                      <a:r>
                        <a:rPr lang="en-US" sz="1100" b="0" dirty="0">
                          <a:latin typeface="+mn-lt"/>
                          <a:ea typeface="Calibri"/>
                          <a:cs typeface="Times New Roman"/>
                        </a:rPr>
                        <a:t>Borrow A/V materials</a:t>
                      </a:r>
                    </a:p>
                  </a:txBody>
                  <a:tcPr marL="68580" marR="68580" marT="0" marB="0" anchor="ctr" anchorCtr="1"/>
                </a:tc>
              </a:tr>
              <a:tr h="382442">
                <a:tc>
                  <a:txBody>
                    <a:bodyPr/>
                    <a:lstStyle/>
                    <a:p>
                      <a:pPr marL="0" marR="0">
                        <a:lnSpc>
                          <a:spcPct val="115000"/>
                        </a:lnSpc>
                        <a:spcBef>
                          <a:spcPts val="0"/>
                        </a:spcBef>
                        <a:spcAft>
                          <a:spcPts val="0"/>
                        </a:spcAft>
                      </a:pPr>
                      <a:r>
                        <a:rPr lang="en-US" sz="1100" b="1" dirty="0">
                          <a:latin typeface="+mn-lt"/>
                          <a:ea typeface="Calibri"/>
                          <a:cs typeface="Times New Roman"/>
                        </a:rPr>
                        <a:t>% of respondents</a:t>
                      </a:r>
                    </a:p>
                  </a:txBody>
                  <a:tcPr marL="68580" marR="68580" marT="0" marB="0" anchor="ctr"/>
                </a:tc>
                <a:tc>
                  <a:txBody>
                    <a:bodyPr/>
                    <a:lstStyle/>
                    <a:p>
                      <a:pPr marL="0" marR="0">
                        <a:lnSpc>
                          <a:spcPct val="115000"/>
                        </a:lnSpc>
                        <a:spcBef>
                          <a:spcPts val="0"/>
                        </a:spcBef>
                        <a:spcAft>
                          <a:spcPts val="0"/>
                        </a:spcAft>
                      </a:pPr>
                      <a:r>
                        <a:rPr lang="en-US" sz="1100">
                          <a:latin typeface="+mn-lt"/>
                          <a:ea typeface="Calibri"/>
                          <a:cs typeface="Times New Roman"/>
                        </a:rPr>
                        <a:t>8.2%</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6.1%</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4.2%</a:t>
                      </a:r>
                    </a:p>
                  </a:txBody>
                  <a:tcPr marL="68580" marR="68580" marT="0" marB="0" anchor="ctr" anchorCtr="1"/>
                </a:tc>
                <a:tc>
                  <a:txBody>
                    <a:bodyPr/>
                    <a:lstStyle/>
                    <a:p>
                      <a:pPr marL="0" marR="0">
                        <a:lnSpc>
                          <a:spcPct val="115000"/>
                        </a:lnSpc>
                        <a:spcBef>
                          <a:spcPts val="0"/>
                        </a:spcBef>
                        <a:spcAft>
                          <a:spcPts val="0"/>
                        </a:spcAft>
                      </a:pPr>
                      <a:r>
                        <a:rPr lang="en-US" sz="1100">
                          <a:latin typeface="+mn-lt"/>
                          <a:ea typeface="Calibri"/>
                          <a:cs typeface="Times New Roman"/>
                        </a:rPr>
                        <a:t>5.3%</a:t>
                      </a:r>
                    </a:p>
                  </a:txBody>
                  <a:tcPr marL="68580" marR="68580" marT="0" marB="0" anchor="ctr" anchorCtr="1"/>
                </a:tc>
                <a:tc>
                  <a:txBody>
                    <a:bodyPr/>
                    <a:lstStyle/>
                    <a:p>
                      <a:pPr marL="0" marR="0">
                        <a:lnSpc>
                          <a:spcPct val="115000"/>
                        </a:lnSpc>
                        <a:spcBef>
                          <a:spcPts val="0"/>
                        </a:spcBef>
                        <a:spcAft>
                          <a:spcPts val="0"/>
                        </a:spcAft>
                      </a:pPr>
                      <a:r>
                        <a:rPr lang="en-US" sz="1100">
                          <a:latin typeface="+mn-lt"/>
                          <a:ea typeface="Calibri"/>
                          <a:cs typeface="Times New Roman"/>
                        </a:rPr>
                        <a:t>4.0%</a:t>
                      </a:r>
                    </a:p>
                  </a:txBody>
                  <a:tcPr marL="68580" marR="68580" marT="0" marB="0" anchor="ctr" anchorCtr="1"/>
                </a:tc>
              </a:tr>
              <a:tr h="382442">
                <a:tc>
                  <a:txBody>
                    <a:bodyPr/>
                    <a:lstStyle/>
                    <a:p>
                      <a:pPr marL="0" marR="0">
                        <a:lnSpc>
                          <a:spcPct val="115000"/>
                        </a:lnSpc>
                        <a:spcBef>
                          <a:spcPts val="0"/>
                        </a:spcBef>
                        <a:spcAft>
                          <a:spcPts val="0"/>
                        </a:spcAft>
                      </a:pPr>
                      <a:r>
                        <a:rPr lang="en-US" sz="1100" b="1" dirty="0" smtClean="0">
                          <a:latin typeface="+mn-lt"/>
                          <a:ea typeface="Calibri"/>
                          <a:cs typeface="Times New Roman"/>
                        </a:rPr>
                        <a:t>Visit frequency</a:t>
                      </a:r>
                      <a:endParaRPr lang="en-US" sz="1100" b="1" dirty="0">
                        <a:latin typeface="+mn-lt"/>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100">
                          <a:latin typeface="+mn-lt"/>
                          <a:ea typeface="Calibri"/>
                          <a:cs typeface="Times New Roman"/>
                        </a:rPr>
                        <a:t>Moderate</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Moderate</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Moderate</a:t>
                      </a:r>
                    </a:p>
                  </a:txBody>
                  <a:tcPr marL="68580" marR="68580" marT="0" marB="0" anchor="ctr" anchorCtr="1"/>
                </a:tc>
                <a:tc>
                  <a:txBody>
                    <a:bodyPr/>
                    <a:lstStyle/>
                    <a:p>
                      <a:pPr marL="0" marR="0">
                        <a:lnSpc>
                          <a:spcPct val="115000"/>
                        </a:lnSpc>
                        <a:spcBef>
                          <a:spcPts val="0"/>
                        </a:spcBef>
                        <a:spcAft>
                          <a:spcPts val="0"/>
                        </a:spcAft>
                      </a:pPr>
                      <a:r>
                        <a:rPr lang="en-US" sz="1100">
                          <a:latin typeface="+mn-lt"/>
                          <a:ea typeface="Calibri"/>
                          <a:cs typeface="Times New Roman"/>
                        </a:rPr>
                        <a:t>Light</a:t>
                      </a:r>
                    </a:p>
                  </a:txBody>
                  <a:tcPr marL="68580" marR="68580" marT="0" marB="0" anchor="ctr" anchorCtr="1"/>
                </a:tc>
                <a:tc>
                  <a:txBody>
                    <a:bodyPr/>
                    <a:lstStyle/>
                    <a:p>
                      <a:pPr marL="0" marR="0">
                        <a:lnSpc>
                          <a:spcPct val="115000"/>
                        </a:lnSpc>
                        <a:spcBef>
                          <a:spcPts val="0"/>
                        </a:spcBef>
                        <a:spcAft>
                          <a:spcPts val="0"/>
                        </a:spcAft>
                      </a:pPr>
                      <a:r>
                        <a:rPr lang="en-US" sz="1100">
                          <a:latin typeface="+mn-lt"/>
                          <a:ea typeface="Calibri"/>
                          <a:cs typeface="Times New Roman"/>
                        </a:rPr>
                        <a:t>Moderate</a:t>
                      </a:r>
                    </a:p>
                  </a:txBody>
                  <a:tcPr marL="68580" marR="68580" marT="0" marB="0" anchor="ctr" anchorCtr="1"/>
                </a:tc>
              </a:tr>
              <a:tr h="391339">
                <a:tc>
                  <a:txBody>
                    <a:bodyPr/>
                    <a:lstStyle/>
                    <a:p>
                      <a:pPr marL="0" marR="0">
                        <a:lnSpc>
                          <a:spcPct val="115000"/>
                        </a:lnSpc>
                        <a:spcBef>
                          <a:spcPts val="0"/>
                        </a:spcBef>
                        <a:spcAft>
                          <a:spcPts val="0"/>
                        </a:spcAft>
                      </a:pPr>
                      <a:r>
                        <a:rPr lang="en-US" sz="1100" b="1" dirty="0">
                          <a:latin typeface="+mn-lt"/>
                          <a:ea typeface="Calibri"/>
                          <a:cs typeface="Times New Roman"/>
                        </a:rPr>
                        <a:t>Reading behaviors</a:t>
                      </a:r>
                    </a:p>
                  </a:txBody>
                  <a:tcPr marL="68580" marR="68580" marT="0" marB="0" anchor="ctr"/>
                </a:tc>
                <a:tc>
                  <a:txBody>
                    <a:bodyPr/>
                    <a:lstStyle/>
                    <a:p>
                      <a:pPr marL="0" marR="0">
                        <a:lnSpc>
                          <a:spcPct val="115000"/>
                        </a:lnSpc>
                        <a:spcBef>
                          <a:spcPts val="0"/>
                        </a:spcBef>
                        <a:spcAft>
                          <a:spcPts val="0"/>
                        </a:spcAft>
                      </a:pPr>
                      <a:r>
                        <a:rPr lang="en-US" sz="1100">
                          <a:latin typeface="+mn-lt"/>
                          <a:ea typeface="Calibri"/>
                          <a:cs typeface="Times New Roman"/>
                        </a:rPr>
                        <a:t>20-29 books read per year</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20-29 books read per </a:t>
                      </a:r>
                      <a:r>
                        <a:rPr lang="en-US" sz="1100" dirty="0" smtClean="0">
                          <a:latin typeface="+mn-lt"/>
                          <a:ea typeface="Calibri"/>
                          <a:cs typeface="Times New Roman"/>
                        </a:rPr>
                        <a:t>year (listened to)</a:t>
                      </a:r>
                      <a:endParaRPr lang="en-US" sz="1100" dirty="0">
                        <a:latin typeface="+mn-lt"/>
                        <a:ea typeface="Calibri"/>
                        <a:cs typeface="Times New Roman"/>
                      </a:endParaRP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20-29 books per year</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20-29 books read per year</a:t>
                      </a:r>
                    </a:p>
                  </a:txBody>
                  <a:tcPr marL="68580" marR="68580" marT="0" marB="0" anchor="ctr" anchorCtr="1"/>
                </a:tc>
                <a:tc>
                  <a:txBody>
                    <a:bodyPr/>
                    <a:lstStyle/>
                    <a:p>
                      <a:pPr marL="0" marR="0">
                        <a:lnSpc>
                          <a:spcPct val="115000"/>
                        </a:lnSpc>
                        <a:spcBef>
                          <a:spcPts val="0"/>
                        </a:spcBef>
                        <a:spcAft>
                          <a:spcPts val="0"/>
                        </a:spcAft>
                      </a:pPr>
                      <a:r>
                        <a:rPr lang="en-US" sz="1100" dirty="0" smtClean="0">
                          <a:latin typeface="+mn-lt"/>
                          <a:ea typeface="Calibri"/>
                          <a:cs typeface="Times New Roman"/>
                        </a:rPr>
                        <a:t>6-10 </a:t>
                      </a:r>
                      <a:r>
                        <a:rPr lang="en-US" sz="1100" dirty="0">
                          <a:latin typeface="+mn-lt"/>
                          <a:ea typeface="Calibri"/>
                          <a:cs typeface="Times New Roman"/>
                        </a:rPr>
                        <a:t>books read per year</a:t>
                      </a:r>
                    </a:p>
                  </a:txBody>
                  <a:tcPr marL="68580" marR="68580" marT="0" marB="0" anchor="ctr" anchorCtr="1"/>
                </a:tc>
              </a:tr>
              <a:tr h="1197654">
                <a:tc>
                  <a:txBody>
                    <a:bodyPr/>
                    <a:lstStyle/>
                    <a:p>
                      <a:pPr marL="0" marR="0">
                        <a:lnSpc>
                          <a:spcPct val="115000"/>
                        </a:lnSpc>
                        <a:spcBef>
                          <a:spcPts val="0"/>
                        </a:spcBef>
                        <a:spcAft>
                          <a:spcPts val="0"/>
                        </a:spcAft>
                      </a:pPr>
                      <a:r>
                        <a:rPr lang="en-US" sz="1100" b="1" dirty="0" smtClean="0">
                          <a:latin typeface="+mn-lt"/>
                          <a:ea typeface="Calibri"/>
                          <a:cs typeface="Times New Roman"/>
                        </a:rPr>
                        <a:t>Complementary </a:t>
                      </a:r>
                      <a:r>
                        <a:rPr lang="en-US" sz="1100" b="1" dirty="0">
                          <a:latin typeface="+mn-lt"/>
                          <a:ea typeface="Calibri"/>
                          <a:cs typeface="Times New Roman"/>
                        </a:rPr>
                        <a:t>behaviors</a:t>
                      </a:r>
                    </a:p>
                  </a:txBody>
                  <a:tcPr marL="68580" marR="68580" marT="0" marB="0" anchor="ctr"/>
                </a:tc>
                <a:tc>
                  <a:txBody>
                    <a:bodyPr/>
                    <a:lstStyle/>
                    <a:p>
                      <a:pPr marL="0" marR="0">
                        <a:lnSpc>
                          <a:spcPct val="115000"/>
                        </a:lnSpc>
                        <a:spcBef>
                          <a:spcPts val="0"/>
                        </a:spcBef>
                        <a:spcAft>
                          <a:spcPts val="0"/>
                        </a:spcAft>
                      </a:pPr>
                      <a:r>
                        <a:rPr lang="en-US" sz="1100">
                          <a:latin typeface="+mn-lt"/>
                          <a:ea typeface="Calibri"/>
                          <a:cs typeface="Times New Roman"/>
                        </a:rPr>
                        <a:t>Browse shelves for reading materials, pick up items on hold/reserve</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Browse shelves for reading materials, pick up items on hold/reserve</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Browse shelves for reading materials, pick up items on hold/reserve, research a specific topic</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Use catalog on library website, pick up items on hold/reserve</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Use catalog on library website, pick up items on hold/reserve</a:t>
                      </a:r>
                    </a:p>
                  </a:txBody>
                  <a:tcPr marL="68580" marR="68580" marT="0" marB="0" anchor="ctr" anchorCtr="1"/>
                </a:tc>
              </a:tr>
              <a:tr h="391339">
                <a:tc>
                  <a:txBody>
                    <a:bodyPr/>
                    <a:lstStyle/>
                    <a:p>
                      <a:pPr marL="0" marR="0">
                        <a:lnSpc>
                          <a:spcPct val="115000"/>
                        </a:lnSpc>
                        <a:spcBef>
                          <a:spcPts val="0"/>
                        </a:spcBef>
                        <a:spcAft>
                          <a:spcPts val="0"/>
                        </a:spcAft>
                      </a:pPr>
                      <a:r>
                        <a:rPr lang="en-US" sz="1100" b="1" dirty="0">
                          <a:latin typeface="+mn-lt"/>
                          <a:ea typeface="Calibri"/>
                          <a:cs typeface="Times New Roman"/>
                        </a:rPr>
                        <a:t>% currently owning an </a:t>
                      </a:r>
                      <a:r>
                        <a:rPr lang="en-US" sz="1100" b="1" dirty="0" err="1">
                          <a:latin typeface="+mn-lt"/>
                          <a:ea typeface="Calibri"/>
                          <a:cs typeface="Times New Roman"/>
                        </a:rPr>
                        <a:t>eReader</a:t>
                      </a:r>
                      <a:endParaRPr lang="en-US" sz="1100" b="1" dirty="0">
                        <a:latin typeface="+mn-lt"/>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100">
                          <a:latin typeface="+mn-lt"/>
                          <a:ea typeface="Calibri"/>
                          <a:cs typeface="Times New Roman"/>
                        </a:rPr>
                        <a:t>44%</a:t>
                      </a:r>
                    </a:p>
                  </a:txBody>
                  <a:tcPr marL="68580" marR="68580" marT="0" marB="0" anchor="ctr" anchorCtr="1"/>
                </a:tc>
                <a:tc>
                  <a:txBody>
                    <a:bodyPr/>
                    <a:lstStyle/>
                    <a:p>
                      <a:pPr marL="0" marR="0">
                        <a:lnSpc>
                          <a:spcPct val="115000"/>
                        </a:lnSpc>
                        <a:spcBef>
                          <a:spcPts val="0"/>
                        </a:spcBef>
                        <a:spcAft>
                          <a:spcPts val="0"/>
                        </a:spcAft>
                      </a:pPr>
                      <a:r>
                        <a:rPr lang="en-US" sz="1100">
                          <a:latin typeface="+mn-lt"/>
                          <a:ea typeface="Calibri"/>
                          <a:cs typeface="Times New Roman"/>
                        </a:rPr>
                        <a:t>67%</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88%</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97%</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34%</a:t>
                      </a:r>
                    </a:p>
                  </a:txBody>
                  <a:tcPr marL="68580" marR="68580" marT="0" marB="0" anchor="ctr" anchorCtr="1"/>
                </a:tc>
              </a:tr>
              <a:tr h="391339">
                <a:tc>
                  <a:txBody>
                    <a:bodyPr/>
                    <a:lstStyle/>
                    <a:p>
                      <a:pPr marL="0" marR="0">
                        <a:lnSpc>
                          <a:spcPct val="115000"/>
                        </a:lnSpc>
                        <a:spcBef>
                          <a:spcPts val="0"/>
                        </a:spcBef>
                        <a:spcAft>
                          <a:spcPts val="0"/>
                        </a:spcAft>
                      </a:pPr>
                      <a:r>
                        <a:rPr lang="en-US" sz="1100" b="1" dirty="0">
                          <a:latin typeface="+mn-lt"/>
                          <a:ea typeface="Calibri"/>
                          <a:cs typeface="Times New Roman"/>
                        </a:rPr>
                        <a:t>% planning to own </a:t>
                      </a:r>
                      <a:r>
                        <a:rPr lang="en-US" sz="1100" b="1" dirty="0" err="1">
                          <a:latin typeface="+mn-lt"/>
                          <a:ea typeface="Calibri"/>
                          <a:cs typeface="Times New Roman"/>
                        </a:rPr>
                        <a:t>eReader</a:t>
                      </a:r>
                      <a:r>
                        <a:rPr lang="en-US" sz="1100" b="1" dirty="0">
                          <a:latin typeface="+mn-lt"/>
                          <a:ea typeface="Calibri"/>
                          <a:cs typeface="Times New Roman"/>
                        </a:rPr>
                        <a:t> </a:t>
                      </a:r>
                    </a:p>
                  </a:txBody>
                  <a:tcPr marL="68580" marR="68580" marT="0" marB="0" anchor="ctr"/>
                </a:tc>
                <a:tc>
                  <a:txBody>
                    <a:bodyPr/>
                    <a:lstStyle/>
                    <a:p>
                      <a:pPr marL="0" marR="0">
                        <a:lnSpc>
                          <a:spcPct val="115000"/>
                        </a:lnSpc>
                        <a:spcBef>
                          <a:spcPts val="0"/>
                        </a:spcBef>
                        <a:spcAft>
                          <a:spcPts val="0"/>
                        </a:spcAft>
                      </a:pPr>
                      <a:r>
                        <a:rPr lang="en-US" sz="1100">
                          <a:latin typeface="+mn-lt"/>
                          <a:ea typeface="Calibri"/>
                          <a:cs typeface="Times New Roman"/>
                        </a:rPr>
                        <a:t>22%</a:t>
                      </a:r>
                    </a:p>
                  </a:txBody>
                  <a:tcPr marL="68580" marR="68580" marT="0" marB="0" anchor="ctr" anchorCtr="1"/>
                </a:tc>
                <a:tc>
                  <a:txBody>
                    <a:bodyPr/>
                    <a:lstStyle/>
                    <a:p>
                      <a:pPr marL="0" marR="0">
                        <a:lnSpc>
                          <a:spcPct val="115000"/>
                        </a:lnSpc>
                        <a:spcBef>
                          <a:spcPts val="0"/>
                        </a:spcBef>
                        <a:spcAft>
                          <a:spcPts val="0"/>
                        </a:spcAft>
                      </a:pPr>
                      <a:r>
                        <a:rPr lang="en-US" sz="1100">
                          <a:latin typeface="+mn-lt"/>
                          <a:ea typeface="Calibri"/>
                          <a:cs typeface="Times New Roman"/>
                        </a:rPr>
                        <a:t>11%</a:t>
                      </a:r>
                    </a:p>
                  </a:txBody>
                  <a:tcPr marL="68580" marR="68580" marT="0" marB="0" anchor="ctr" anchorCtr="1"/>
                </a:tc>
                <a:tc>
                  <a:txBody>
                    <a:bodyPr/>
                    <a:lstStyle/>
                    <a:p>
                      <a:pPr marL="0" marR="0">
                        <a:lnSpc>
                          <a:spcPct val="115000"/>
                        </a:lnSpc>
                        <a:spcBef>
                          <a:spcPts val="0"/>
                        </a:spcBef>
                        <a:spcAft>
                          <a:spcPts val="0"/>
                        </a:spcAft>
                      </a:pPr>
                      <a:r>
                        <a:rPr lang="en-US" sz="1100">
                          <a:latin typeface="+mn-lt"/>
                          <a:ea typeface="Calibri"/>
                          <a:cs typeface="Times New Roman"/>
                        </a:rPr>
                        <a:t>7%</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1%</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14%</a:t>
                      </a:r>
                    </a:p>
                  </a:txBody>
                  <a:tcPr marL="68580" marR="68580" marT="0" marB="0" anchor="ctr" anchorCtr="1"/>
                </a:tc>
              </a:tr>
              <a:tr h="382442">
                <a:tc>
                  <a:txBody>
                    <a:bodyPr/>
                    <a:lstStyle/>
                    <a:p>
                      <a:pPr marL="0" marR="0">
                        <a:lnSpc>
                          <a:spcPct val="115000"/>
                        </a:lnSpc>
                        <a:spcBef>
                          <a:spcPts val="0"/>
                        </a:spcBef>
                        <a:spcAft>
                          <a:spcPts val="0"/>
                        </a:spcAft>
                      </a:pPr>
                      <a:r>
                        <a:rPr lang="en-US" sz="1100" b="1" dirty="0">
                          <a:latin typeface="+mn-lt"/>
                          <a:ea typeface="Calibri"/>
                          <a:cs typeface="Times New Roman"/>
                        </a:rPr>
                        <a:t>% with children &lt; 18</a:t>
                      </a:r>
                    </a:p>
                  </a:txBody>
                  <a:tcPr marL="68580" marR="68580" marT="0" marB="0" anchor="ctr"/>
                </a:tc>
                <a:tc>
                  <a:txBody>
                    <a:bodyPr/>
                    <a:lstStyle/>
                    <a:p>
                      <a:pPr marL="0" marR="0">
                        <a:lnSpc>
                          <a:spcPct val="115000"/>
                        </a:lnSpc>
                        <a:spcBef>
                          <a:spcPts val="0"/>
                        </a:spcBef>
                        <a:spcAft>
                          <a:spcPts val="0"/>
                        </a:spcAft>
                      </a:pPr>
                      <a:r>
                        <a:rPr lang="en-US" sz="1100">
                          <a:latin typeface="+mn-lt"/>
                          <a:ea typeface="Calibri"/>
                          <a:cs typeface="Times New Roman"/>
                        </a:rPr>
                        <a:t>30%</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23%</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24%</a:t>
                      </a:r>
                    </a:p>
                  </a:txBody>
                  <a:tcPr marL="68580" marR="68580" marT="0" marB="0" anchor="ctr" anchorCtr="1"/>
                </a:tc>
                <a:tc>
                  <a:txBody>
                    <a:bodyPr/>
                    <a:lstStyle/>
                    <a:p>
                      <a:pPr marL="0" marR="0">
                        <a:lnSpc>
                          <a:spcPct val="115000"/>
                        </a:lnSpc>
                        <a:spcBef>
                          <a:spcPts val="0"/>
                        </a:spcBef>
                        <a:spcAft>
                          <a:spcPts val="0"/>
                        </a:spcAft>
                      </a:pPr>
                      <a:r>
                        <a:rPr lang="en-US" sz="1100">
                          <a:latin typeface="+mn-lt"/>
                          <a:ea typeface="Calibri"/>
                          <a:cs typeface="Times New Roman"/>
                        </a:rPr>
                        <a:t>27%</a:t>
                      </a:r>
                    </a:p>
                  </a:txBody>
                  <a:tcPr marL="68580" marR="68580" marT="0" marB="0" anchor="ctr" anchorCtr="1"/>
                </a:tc>
                <a:tc>
                  <a:txBody>
                    <a:bodyPr/>
                    <a:lstStyle/>
                    <a:p>
                      <a:pPr marL="0" marR="0">
                        <a:lnSpc>
                          <a:spcPct val="115000"/>
                        </a:lnSpc>
                        <a:spcBef>
                          <a:spcPts val="0"/>
                        </a:spcBef>
                        <a:spcAft>
                          <a:spcPts val="0"/>
                        </a:spcAft>
                      </a:pPr>
                      <a:r>
                        <a:rPr lang="en-US" sz="1100" dirty="0">
                          <a:latin typeface="+mn-lt"/>
                          <a:ea typeface="Calibri"/>
                          <a:cs typeface="Times New Roman"/>
                        </a:rPr>
                        <a:t>25%</a:t>
                      </a:r>
                    </a:p>
                  </a:txBody>
                  <a:tcPr marL="68580" marR="68580" marT="0" marB="0" anchor="ctr" anchorCtr="1"/>
                </a:tc>
              </a:tr>
            </a:tbl>
          </a:graphicData>
        </a:graphic>
      </p:graphicFrame>
      <p:pic>
        <p:nvPicPr>
          <p:cNvPr id="12" name="Picture 11" descr="C:\Users\kim\Downloads\87543583.jpg"/>
          <p:cNvPicPr/>
          <p:nvPr/>
        </p:nvPicPr>
        <p:blipFill>
          <a:blip r:embed="rId3" cstate="print"/>
          <a:srcRect t="3479" b="28671"/>
          <a:stretch>
            <a:fillRect/>
          </a:stretch>
        </p:blipFill>
        <p:spPr bwMode="auto">
          <a:xfrm>
            <a:off x="2057400" y="838200"/>
            <a:ext cx="700884" cy="762000"/>
          </a:xfrm>
          <a:prstGeom prst="rect">
            <a:avLst/>
          </a:prstGeom>
          <a:ln>
            <a:noFill/>
          </a:ln>
          <a:effectLst>
            <a:outerShdw blurRad="50800" dist="139700" dir="5400000" sx="90000" sy="90000" algn="tl" rotWithShape="0">
              <a:srgbClr val="000000">
                <a:alpha val="43137"/>
              </a:srgbClr>
            </a:outerShdw>
          </a:effectLst>
        </p:spPr>
      </p:pic>
      <p:pic>
        <p:nvPicPr>
          <p:cNvPr id="13" name="Picture 12" descr="C:\Users\kim\Downloads\86531057.jpg"/>
          <p:cNvPicPr/>
          <p:nvPr/>
        </p:nvPicPr>
        <p:blipFill>
          <a:blip r:embed="rId4" cstate="print"/>
          <a:srcRect/>
          <a:stretch>
            <a:fillRect/>
          </a:stretch>
        </p:blipFill>
        <p:spPr bwMode="auto">
          <a:xfrm>
            <a:off x="3429000" y="1066800"/>
            <a:ext cx="849828" cy="507917"/>
          </a:xfrm>
          <a:prstGeom prst="rect">
            <a:avLst/>
          </a:prstGeom>
          <a:ln>
            <a:noFill/>
          </a:ln>
          <a:effectLst>
            <a:outerShdw blurRad="50800" dist="139700" dir="5400000" sx="90000" sy="90000" algn="tl" rotWithShape="0">
              <a:srgbClr val="000000">
                <a:alpha val="43137"/>
              </a:srgbClr>
            </a:outerShdw>
          </a:effectLst>
        </p:spPr>
      </p:pic>
      <p:pic>
        <p:nvPicPr>
          <p:cNvPr id="14" name="Picture 13" descr="C:\Users\kim\Downloads\123947055.jpg"/>
          <p:cNvPicPr/>
          <p:nvPr/>
        </p:nvPicPr>
        <p:blipFill>
          <a:blip r:embed="rId5" cstate="print"/>
          <a:srcRect t="3175" b="3152"/>
          <a:stretch>
            <a:fillRect/>
          </a:stretch>
        </p:blipFill>
        <p:spPr bwMode="auto">
          <a:xfrm>
            <a:off x="4953000" y="609600"/>
            <a:ext cx="663370" cy="990600"/>
          </a:xfrm>
          <a:prstGeom prst="rect">
            <a:avLst/>
          </a:prstGeom>
          <a:ln>
            <a:noFill/>
          </a:ln>
          <a:effectLst>
            <a:outerShdw blurRad="50800" dist="139700" dir="5400000" sx="90000" sy="90000" algn="tl" rotWithShape="0">
              <a:srgbClr val="000000">
                <a:alpha val="43137"/>
              </a:srgbClr>
            </a:outerShdw>
          </a:effectLst>
        </p:spPr>
      </p:pic>
      <p:pic>
        <p:nvPicPr>
          <p:cNvPr id="15" name="Picture 14" descr="C:\Users\kim\Downloads\113566196.jpg"/>
          <p:cNvPicPr/>
          <p:nvPr/>
        </p:nvPicPr>
        <p:blipFill>
          <a:blip r:embed="rId6" cstate="print"/>
          <a:srcRect t="11457" b="11457"/>
          <a:stretch>
            <a:fillRect/>
          </a:stretch>
        </p:blipFill>
        <p:spPr bwMode="auto">
          <a:xfrm>
            <a:off x="6324600" y="838200"/>
            <a:ext cx="839251" cy="762000"/>
          </a:xfrm>
          <a:prstGeom prst="rect">
            <a:avLst/>
          </a:prstGeom>
          <a:ln>
            <a:noFill/>
          </a:ln>
          <a:effectLst>
            <a:outerShdw blurRad="50800" dist="139700" dir="5400000" sx="90000" sy="90000" algn="tl" rotWithShape="0">
              <a:srgbClr val="000000">
                <a:alpha val="43137"/>
              </a:srgbClr>
            </a:outerShdw>
          </a:effectLst>
        </p:spPr>
      </p:pic>
      <p:pic>
        <p:nvPicPr>
          <p:cNvPr id="16" name="Picture 15" descr="C:\Users\kim\Downloads\137917506.jpg"/>
          <p:cNvPicPr/>
          <p:nvPr/>
        </p:nvPicPr>
        <p:blipFill>
          <a:blip r:embed="rId7" cstate="print"/>
          <a:srcRect b="30420"/>
          <a:stretch>
            <a:fillRect/>
          </a:stretch>
        </p:blipFill>
        <p:spPr bwMode="auto">
          <a:xfrm>
            <a:off x="7772400" y="836982"/>
            <a:ext cx="751209" cy="763218"/>
          </a:xfrm>
          <a:prstGeom prst="rect">
            <a:avLst/>
          </a:prstGeom>
          <a:ln>
            <a:noFill/>
          </a:ln>
          <a:effectLst>
            <a:outerShdw blurRad="50800" dist="139700" dir="5400000" sx="90000" sy="90000" algn="tl" rotWithShape="0">
              <a:srgbClr val="000000">
                <a:alpha val="43137"/>
              </a:srgbClr>
            </a:outerShdw>
          </a:effectLst>
        </p:spPr>
      </p:pic>
      <p:pic>
        <p:nvPicPr>
          <p:cNvPr id="17" name="Picture 1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28600" y="6248400"/>
            <a:ext cx="1600200" cy="41979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1" name="Title 3"/>
          <p:cNvSpPr>
            <a:spLocks noGrp="1"/>
          </p:cNvSpPr>
          <p:nvPr>
            <p:ph type="title"/>
          </p:nvPr>
        </p:nvSpPr>
        <p:spPr>
          <a:xfrm>
            <a:off x="457200" y="76200"/>
            <a:ext cx="8229600" cy="1066800"/>
          </a:xfrm>
        </p:spPr>
        <p:txBody>
          <a:bodyPr/>
          <a:lstStyle/>
          <a:p>
            <a:r>
              <a:rPr lang="en-US" dirty="0" smtClean="0"/>
              <a:t>Total Cluster Cost</a:t>
            </a:r>
          </a:p>
        </p:txBody>
      </p:sp>
      <p:graphicFrame>
        <p:nvGraphicFramePr>
          <p:cNvPr id="6" name="Chart 1"/>
          <p:cNvGraphicFramePr/>
          <p:nvPr>
            <p:extLst>
              <p:ext uri="{D42A27DB-BD31-4B8C-83A1-F6EECF244321}">
                <p14:modId xmlns:p14="http://schemas.microsoft.com/office/powerpoint/2010/main" xmlns="" val="3369217414"/>
              </p:ext>
            </p:extLst>
          </p:nvPr>
        </p:nvGraphicFramePr>
        <p:xfrm>
          <a:off x="304800" y="1295400"/>
          <a:ext cx="84582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3054895597"/>
              </p:ext>
            </p:extLst>
          </p:nvPr>
        </p:nvGraphicFramePr>
        <p:xfrm>
          <a:off x="762000" y="762000"/>
          <a:ext cx="7620000" cy="5715000"/>
        </p:xfrm>
        <a:graphic>
          <a:graphicData uri="http://schemas.openxmlformats.org/presentationml/2006/ole">
            <p:oleObj spid="_x0000_s1034" name="Acrobat Document" r:id="rId4" imgW="9149040" imgH="6850080" progId="AcroExch.Document.7">
              <p:embed/>
            </p:oleObj>
          </a:graphicData>
        </a:graphic>
      </p:graphicFrame>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5800" y="6390233"/>
            <a:ext cx="1600200" cy="419793"/>
          </a:xfrm>
          <a:prstGeom prst="rect">
            <a:avLst/>
          </a:prstGeom>
        </p:spPr>
      </p:pic>
    </p:spTree>
    <p:extLst>
      <p:ext uri="{BB962C8B-B14F-4D97-AF65-F5344CB8AC3E}">
        <p14:creationId xmlns:p14="http://schemas.microsoft.com/office/powerpoint/2010/main" xmlns="" val="1703323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2407224086"/>
              </p:ext>
            </p:extLst>
          </p:nvPr>
        </p:nvGraphicFramePr>
        <p:xfrm>
          <a:off x="762000" y="533400"/>
          <a:ext cx="7391400" cy="5543550"/>
        </p:xfrm>
        <a:graphic>
          <a:graphicData uri="http://schemas.openxmlformats.org/presentationml/2006/ole">
            <p:oleObj spid="_x0000_s2058" name="Acrobat Document" r:id="rId4" imgW="9149040" imgH="6850080" progId="AcroExch.Document.7">
              <p:embed/>
            </p:oleObj>
          </a:graphicData>
        </a:graphic>
      </p:graphicFrame>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5800" y="6172200"/>
            <a:ext cx="1600200" cy="419793"/>
          </a:xfrm>
          <a:prstGeom prst="rect">
            <a:avLst/>
          </a:prstGeom>
        </p:spPr>
      </p:pic>
    </p:spTree>
    <p:extLst>
      <p:ext uri="{BB962C8B-B14F-4D97-AF65-F5344CB8AC3E}">
        <p14:creationId xmlns:p14="http://schemas.microsoft.com/office/powerpoint/2010/main" xmlns="" val="2298662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 Area Outcomes</a:t>
            </a:r>
            <a:endParaRPr lang="en-US" dirty="0"/>
          </a:p>
        </p:txBody>
      </p:sp>
      <p:sp>
        <p:nvSpPr>
          <p:cNvPr id="3" name="Content Placeholder 2"/>
          <p:cNvSpPr>
            <a:spLocks noGrp="1"/>
          </p:cNvSpPr>
          <p:nvPr>
            <p:ph idx="1"/>
          </p:nvPr>
        </p:nvSpPr>
        <p:spPr/>
        <p:txBody>
          <a:bodyPr/>
          <a:lstStyle/>
          <a:p>
            <a:r>
              <a:rPr lang="en-US" dirty="0" smtClean="0"/>
              <a:t>Group branches to allow easy access to customer base</a:t>
            </a:r>
          </a:p>
          <a:p>
            <a:r>
              <a:rPr lang="en-US" dirty="0" smtClean="0"/>
              <a:t>Serve common needs, allowing library to focus human and capital resources</a:t>
            </a:r>
          </a:p>
          <a:p>
            <a:r>
              <a:rPr lang="en-US" dirty="0" smtClean="0"/>
              <a:t>Create shared outcomes, generating a measurable process</a:t>
            </a:r>
          </a:p>
          <a:p>
            <a:pPr marL="0" indent="0">
              <a:buNone/>
            </a:pPr>
            <a:endParaRPr lang="en-US" dirty="0" smtClean="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00" y="6019800"/>
            <a:ext cx="1600200" cy="419793"/>
          </a:xfrm>
          <a:prstGeom prst="rect">
            <a:avLst/>
          </a:prstGeom>
        </p:spPr>
      </p:pic>
    </p:spTree>
    <p:extLst>
      <p:ext uri="{BB962C8B-B14F-4D97-AF65-F5344CB8AC3E}">
        <p14:creationId xmlns:p14="http://schemas.microsoft.com/office/powerpoint/2010/main" xmlns="" val="6241210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508</TotalTime>
  <Words>1495</Words>
  <Application>Microsoft Office PowerPoint</Application>
  <PresentationFormat>On-screen Show (4:3)</PresentationFormat>
  <Paragraphs>210</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Acrobat Document</vt:lpstr>
      <vt:lpstr>Slide 1</vt:lpstr>
      <vt:lpstr>Slide 2</vt:lpstr>
      <vt:lpstr>PGCMLS Cluster Breakdown</vt:lpstr>
      <vt:lpstr>Cluster Overview</vt:lpstr>
      <vt:lpstr>Cluster Overview</vt:lpstr>
      <vt:lpstr>Total Cluster Cost</vt:lpstr>
      <vt:lpstr>Slide 7</vt:lpstr>
      <vt:lpstr>Slide 8</vt:lpstr>
      <vt:lpstr>Branch Area Outcomes</vt:lpstr>
      <vt:lpstr>Slide 10</vt:lpstr>
      <vt:lpstr>Market Penetration</vt:lpstr>
      <vt:lpstr>New Cardholders  </vt:lpstr>
      <vt:lpstr>Active Cardholders</vt:lpstr>
      <vt:lpstr>Weekly Utilization Chart</vt:lpstr>
      <vt:lpstr>Slide 15</vt:lpstr>
      <vt:lpstr>Risk Index</vt:lpstr>
      <vt:lpstr>Slide 17</vt:lpstr>
      <vt:lpstr>Slide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Penetration</dc:title>
  <dc:creator>Kathleen Teaze</dc:creator>
  <cp:lastModifiedBy>spazneka</cp:lastModifiedBy>
  <cp:revision>32</cp:revision>
  <cp:lastPrinted>2013-09-18T14:12:41Z</cp:lastPrinted>
  <dcterms:created xsi:type="dcterms:W3CDTF">2013-09-16T15:52:46Z</dcterms:created>
  <dcterms:modified xsi:type="dcterms:W3CDTF">2013-10-03T20:36:28Z</dcterms:modified>
</cp:coreProperties>
</file>