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63" r:id="rId3"/>
    <p:sldId id="262" r:id="rId4"/>
    <p:sldId id="260" r:id="rId5"/>
    <p:sldId id="257" r:id="rId6"/>
    <p:sldId id="258" r:id="rId7"/>
    <p:sldId id="259" r:id="rId8"/>
    <p:sldId id="264" r:id="rId9"/>
    <p:sldId id="267" r:id="rId10"/>
    <p:sldId id="266" r:id="rId11"/>
    <p:sldId id="281" r:id="rId12"/>
    <p:sldId id="269" r:id="rId13"/>
    <p:sldId id="273" r:id="rId14"/>
    <p:sldId id="286" r:id="rId15"/>
    <p:sldId id="280" r:id="rId16"/>
    <p:sldId id="282" r:id="rId17"/>
    <p:sldId id="283" r:id="rId18"/>
    <p:sldId id="276" r:id="rId19"/>
    <p:sldId id="287" r:id="rId20"/>
    <p:sldId id="274" r:id="rId21"/>
    <p:sldId id="272" r:id="rId22"/>
    <p:sldId id="271"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68058" autoAdjust="0"/>
  </p:normalViewPr>
  <p:slideViewPr>
    <p:cSldViewPr>
      <p:cViewPr varScale="1">
        <p:scale>
          <a:sx n="61" d="100"/>
          <a:sy n="61" d="100"/>
        </p:scale>
        <p:origin x="-221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45F1F-F546-48CB-B9ED-DBC3412DBF22}" type="datetimeFigureOut">
              <a:rPr lang="en-US" smtClean="0"/>
              <a:pPr/>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8F7BD-3E24-4AAA-BE43-FEBB064A299D}" type="slidenum">
              <a:rPr lang="en-US" smtClean="0"/>
              <a:pPr/>
              <a:t>‹#›</a:t>
            </a:fld>
            <a:endParaRPr lang="en-US"/>
          </a:p>
        </p:txBody>
      </p:sp>
    </p:spTree>
    <p:extLst>
      <p:ext uri="{BB962C8B-B14F-4D97-AF65-F5344CB8AC3E}">
        <p14:creationId xmlns:p14="http://schemas.microsoft.com/office/powerpoint/2010/main" xmlns="" val="86072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good data and careful analysis helped BCPL dramatically improve materials processing workflow, speed and through-put.</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a:t>
            </a:fld>
            <a:endParaRPr lang="en-US"/>
          </a:p>
        </p:txBody>
      </p:sp>
    </p:spTree>
    <p:extLst>
      <p:ext uri="{BB962C8B-B14F-4D97-AF65-F5344CB8AC3E}">
        <p14:creationId xmlns:p14="http://schemas.microsoft.com/office/powerpoint/2010/main" xmlns="" val="324124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We established some key metrics,  like # of items on an average</a:t>
            </a:r>
            <a:r>
              <a:rPr lang="en-US" baseline="0" dirty="0" smtClean="0"/>
              <a:t> cart, and staffing and performance thresholds</a:t>
            </a:r>
          </a:p>
          <a:p>
            <a:endParaRPr lang="en-US" dirty="0" smtClean="0"/>
          </a:p>
          <a:p>
            <a:r>
              <a:rPr lang="en-US" dirty="0" smtClean="0"/>
              <a:t>Identified</a:t>
            </a:r>
            <a:r>
              <a:rPr lang="en-US" baseline="0" dirty="0" smtClean="0"/>
              <a:t> and documented </a:t>
            </a:r>
            <a:r>
              <a:rPr lang="en-US" dirty="0" smtClean="0"/>
              <a:t>Repetitive handling situations and non-value-added times between tasks or steps.</a:t>
            </a:r>
          </a:p>
          <a:p>
            <a:endParaRPr lang="en-US" dirty="0" smtClean="0"/>
          </a:p>
          <a:p>
            <a:r>
              <a:rPr lang="en-US" dirty="0" smtClean="0"/>
              <a:t>Calculated Production per hour/per staff – production was tracked and measured by cart, by staff hour, and by shift output</a:t>
            </a:r>
          </a:p>
          <a:p>
            <a:endParaRPr lang="en-US" dirty="0" smtClean="0"/>
          </a:p>
          <a:p>
            <a:r>
              <a:rPr lang="en-US" dirty="0" smtClean="0"/>
              <a:t>Music CD Security Cases –data collection on CD collection loss rates compared to circ and collection size; time studies on how much time to put CDs in cases during initial processing, to cut up and duplicate packaging, then how much time in the branches when they are checkout in and out, etc. Decision to no longer put CDs in cases, for all collections except highest theft areas (Rock, Pop). </a:t>
            </a:r>
          </a:p>
          <a:p>
            <a:endParaRPr lang="en-US" dirty="0" smtClean="0"/>
          </a:p>
          <a:p>
            <a:r>
              <a:rPr lang="en-US" dirty="0" smtClean="0"/>
              <a:t>And…We timed everything  –every action, process step and task was identified, and measured or timed.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10</a:t>
            </a:fld>
            <a:endParaRPr lang="en-US"/>
          </a:p>
        </p:txBody>
      </p:sp>
    </p:spTree>
    <p:extLst>
      <p:ext uri="{BB962C8B-B14F-4D97-AF65-F5344CB8AC3E}">
        <p14:creationId xmlns:p14="http://schemas.microsoft.com/office/powerpoint/2010/main" xmlns="" val="426730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just one of those timings.</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11</a:t>
            </a:fld>
            <a:endParaRPr lang="en-US"/>
          </a:p>
        </p:txBody>
      </p:sp>
    </p:spTree>
    <p:extLst>
      <p:ext uri="{BB962C8B-B14F-4D97-AF65-F5344CB8AC3E}">
        <p14:creationId xmlns:p14="http://schemas.microsoft.com/office/powerpoint/2010/main" xmlns="" val="13333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Adopted</a:t>
            </a:r>
            <a:r>
              <a:rPr lang="en-US" baseline="0" dirty="0" smtClean="0"/>
              <a:t> </a:t>
            </a:r>
            <a:r>
              <a:rPr lang="en-US" dirty="0" smtClean="0"/>
              <a:t> “Time-Certain” workflow model.  In contrast to our previous “Rush-Non Rush” /fast-slow workflow model, Time-Certain moves all materials through the process in a predetermined number of days (our goal is 10-12 days), thereby ensuring a single fast workflow while minimizing the need for workflow “exceptions”.  Our goal was</a:t>
            </a:r>
            <a:r>
              <a:rPr lang="en-US" baseline="0" dirty="0" smtClean="0"/>
              <a:t> to </a:t>
            </a:r>
            <a:r>
              <a:rPr lang="en-US" dirty="0" smtClean="0"/>
              <a:t>have Time-Certain in place and fully functional within</a:t>
            </a:r>
            <a:r>
              <a:rPr lang="en-US" baseline="0" dirty="0" smtClean="0"/>
              <a:t> a year</a:t>
            </a:r>
            <a:r>
              <a:rPr lang="en-US" dirty="0" smtClean="0"/>
              <a:t>.</a:t>
            </a:r>
          </a:p>
          <a:p>
            <a:endParaRPr lang="en-US" dirty="0" smtClean="0"/>
          </a:p>
          <a:p>
            <a:r>
              <a:rPr lang="en-US" dirty="0" smtClean="0"/>
              <a:t>Integrated print and non-print workflow. To streamline production and work assignments, and in support of Time-Certain, we merged print and non-print items into a single workflow.</a:t>
            </a:r>
          </a:p>
          <a:p>
            <a:endParaRPr lang="en-US" dirty="0" smtClean="0"/>
          </a:p>
          <a:p>
            <a:r>
              <a:rPr lang="en-US" dirty="0" smtClean="0"/>
              <a:t>We</a:t>
            </a:r>
            <a:r>
              <a:rPr lang="en-US" baseline="0" dirty="0" smtClean="0"/>
              <a:t> streamlined—everywhere we could</a:t>
            </a:r>
            <a:r>
              <a:rPr lang="en-US" dirty="0" smtClean="0"/>
              <a:t>! We analyzed each Collection Development and Technical Services task and work process, and implemented</a:t>
            </a:r>
            <a:r>
              <a:rPr lang="en-US" baseline="0" dirty="0" smtClean="0"/>
              <a:t> </a:t>
            </a:r>
            <a:r>
              <a:rPr lang="en-US" dirty="0" smtClean="0"/>
              <a:t>simplification measures wherever feasible.</a:t>
            </a:r>
            <a:endParaRPr lang="en-US" baseline="0" dirty="0" smtClean="0"/>
          </a:p>
          <a:p>
            <a:endParaRPr lang="en-US" dirty="0" smtClean="0"/>
          </a:p>
          <a:p>
            <a:r>
              <a:rPr lang="en-US" dirty="0" smtClean="0"/>
              <a:t>Adopted the “Cart” model for material storage and movement. All material was now placed on sequentially numbered carts rather than shelves—this minimized</a:t>
            </a:r>
            <a:r>
              <a:rPr lang="en-US" baseline="0" dirty="0" smtClean="0"/>
              <a:t> </a:t>
            </a:r>
            <a:r>
              <a:rPr lang="en-US" dirty="0" smtClean="0"/>
              <a:t>repetitive handling and shifting of materials in the Acquisitions-Cataloging-Processing work cycle, eliminated the temptation for things to sit on shelves, and fostered</a:t>
            </a:r>
            <a:r>
              <a:rPr lang="en-US" baseline="0" dirty="0" smtClean="0"/>
              <a:t> a sequential, not selective work flow</a:t>
            </a:r>
            <a:r>
              <a:rPr lang="en-US" dirty="0" smtClean="0"/>
              <a:t>.</a:t>
            </a:r>
          </a:p>
          <a:p>
            <a:endParaRPr lang="en-US" dirty="0" smtClean="0"/>
          </a:p>
          <a:p>
            <a:r>
              <a:rPr lang="en-US" dirty="0" smtClean="0"/>
              <a:t>Cataloging in advance—catalog</a:t>
            </a:r>
            <a:r>
              <a:rPr lang="en-US" baseline="0" dirty="0" smtClean="0"/>
              <a:t> the item before it even arrives—from OCLC record. Saves time and steps in workflow.</a:t>
            </a:r>
          </a:p>
          <a:p>
            <a:endParaRPr lang="en-US" baseline="0" dirty="0" smtClean="0"/>
          </a:p>
          <a:p>
            <a:r>
              <a:rPr lang="en-US" baseline="0" dirty="0" smtClean="0"/>
              <a:t>Centralized filling of holds on new materials through Technical Services to lessen the impact on delivery.</a:t>
            </a:r>
            <a:endParaRPr lang="en-US" dirty="0" smtClean="0"/>
          </a:p>
        </p:txBody>
      </p:sp>
      <p:sp>
        <p:nvSpPr>
          <p:cNvPr id="4" name="Slide Number Placeholder 3"/>
          <p:cNvSpPr>
            <a:spLocks noGrp="1"/>
          </p:cNvSpPr>
          <p:nvPr>
            <p:ph type="sldNum" sz="quarter" idx="10"/>
          </p:nvPr>
        </p:nvSpPr>
        <p:spPr/>
        <p:txBody>
          <a:bodyPr/>
          <a:lstStyle/>
          <a:p>
            <a:fld id="{AF38F7BD-3E24-4AAA-BE43-FEBB064A299D}" type="slidenum">
              <a:rPr lang="en-US" smtClean="0"/>
              <a:pPr/>
              <a:t>12</a:t>
            </a:fld>
            <a:endParaRPr lang="en-US"/>
          </a:p>
        </p:txBody>
      </p:sp>
    </p:spTree>
    <p:extLst>
      <p:ext uri="{BB962C8B-B14F-4D97-AF65-F5344CB8AC3E}">
        <p14:creationId xmlns:p14="http://schemas.microsoft.com/office/powerpoint/2010/main" xmlns="" val="140072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Processing, packaging and labeling modifications. We instituted numerous internal modifications to minimize processing steps and times for materials of all types, to reduce labor-intensive packaging and repackaging, and to reduce and standardize materials labeling. </a:t>
            </a:r>
          </a:p>
          <a:p>
            <a:endParaRPr lang="en-US" dirty="0" smtClean="0"/>
          </a:p>
          <a:p>
            <a:r>
              <a:rPr lang="en-US" dirty="0" smtClean="0"/>
              <a:t>Rethought</a:t>
            </a:r>
            <a:r>
              <a:rPr lang="en-US" baseline="0" dirty="0" smtClean="0"/>
              <a:t> </a:t>
            </a:r>
            <a:r>
              <a:rPr lang="en-US" dirty="0" smtClean="0"/>
              <a:t> rushes. The process of identifying and handling “rush” materials from time of order to completion of processing was revised and streamlined in anticipation of “Time-Certain”. Established 3-5% of output as RUSH as new standard.</a:t>
            </a:r>
          </a:p>
          <a:p>
            <a:endParaRPr lang="en-US" dirty="0" smtClean="0"/>
          </a:p>
          <a:p>
            <a:r>
              <a:rPr lang="en-US" dirty="0" smtClean="0"/>
              <a:t>Modification of </a:t>
            </a:r>
            <a:r>
              <a:rPr lang="en-US" dirty="0" err="1" smtClean="0"/>
              <a:t>Coll</a:t>
            </a:r>
            <a:r>
              <a:rPr lang="en-US" dirty="0" smtClean="0"/>
              <a:t> </a:t>
            </a:r>
            <a:r>
              <a:rPr lang="en-US" dirty="0" err="1" smtClean="0"/>
              <a:t>Dev</a:t>
            </a:r>
            <a:r>
              <a:rPr lang="en-US" dirty="0" smtClean="0"/>
              <a:t> spending over the buying year…  %</a:t>
            </a:r>
            <a:r>
              <a:rPr lang="en-US" baseline="0" dirty="0" smtClean="0"/>
              <a:t> per month, and </a:t>
            </a:r>
            <a:r>
              <a:rPr lang="en-US" dirty="0" smtClean="0"/>
              <a:t>a heightened ordering pace, in part to lessen the potential for periodic Technical Services backlogs.</a:t>
            </a:r>
          </a:p>
          <a:p>
            <a:endParaRPr lang="en-US" dirty="0" smtClean="0"/>
          </a:p>
          <a:p>
            <a:r>
              <a:rPr lang="en-US" dirty="0" smtClean="0"/>
              <a:t>Cross-trained</a:t>
            </a:r>
            <a:r>
              <a:rPr lang="en-US" baseline="0" dirty="0" smtClean="0"/>
              <a:t> staff</a:t>
            </a:r>
            <a:r>
              <a:rPr lang="en-US" dirty="0" smtClean="0"/>
              <a:t>. To increase speed and efficiency and to maximize deployment of staff, Technical Services staff was</a:t>
            </a:r>
            <a:r>
              <a:rPr lang="en-US" baseline="0" dirty="0" smtClean="0"/>
              <a:t> </a:t>
            </a:r>
            <a:r>
              <a:rPr lang="en-US" dirty="0" smtClean="0"/>
              <a:t>cross-trained to perform processing functions in print and non-print areas.</a:t>
            </a:r>
          </a:p>
          <a:p>
            <a:endParaRPr lang="en-US" dirty="0" smtClean="0"/>
          </a:p>
          <a:p>
            <a:r>
              <a:rPr lang="en-US" dirty="0" smtClean="0"/>
              <a:t>Flexible and proactive use of staff time to meet AND anticipate workload needs,  minimize backlogs,  and reduce big fluctuations in workload</a:t>
            </a:r>
          </a:p>
          <a:p>
            <a:endParaRPr lang="en-US" dirty="0" smtClean="0"/>
          </a:p>
          <a:p>
            <a:r>
              <a:rPr lang="en-US" dirty="0" smtClean="0"/>
              <a:t>Set up and enforced accountability and production standards,</a:t>
            </a:r>
            <a:r>
              <a:rPr lang="en-US" baseline="0" dirty="0" smtClean="0"/>
              <a:t> as well as </a:t>
            </a:r>
            <a:r>
              <a:rPr lang="en-US" dirty="0" smtClean="0"/>
              <a:t>workflow management expectations.</a:t>
            </a:r>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13</a:t>
            </a:fld>
            <a:endParaRPr lang="en-US"/>
          </a:p>
        </p:txBody>
      </p:sp>
    </p:spTree>
    <p:extLst>
      <p:ext uri="{BB962C8B-B14F-4D97-AF65-F5344CB8AC3E}">
        <p14:creationId xmlns:p14="http://schemas.microsoft.com/office/powerpoint/2010/main" xmlns="" val="534333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 a result of all these steps, workflow went from this</a:t>
            </a:r>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14</a:t>
            </a:fld>
            <a:endParaRPr lang="en-US"/>
          </a:p>
        </p:txBody>
      </p:sp>
    </p:spTree>
    <p:extLst>
      <p:ext uri="{BB962C8B-B14F-4D97-AF65-F5344CB8AC3E}">
        <p14:creationId xmlns:p14="http://schemas.microsoft.com/office/powerpoint/2010/main" xmlns="" val="134438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This</a:t>
            </a:r>
            <a:r>
              <a:rPr lang="en-US" dirty="0" smtClean="0"/>
              <a:t>!</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15</a:t>
            </a:fld>
            <a:endParaRPr lang="en-US"/>
          </a:p>
        </p:txBody>
      </p:sp>
    </p:spTree>
    <p:extLst>
      <p:ext uri="{BB962C8B-B14F-4D97-AF65-F5344CB8AC3E}">
        <p14:creationId xmlns:p14="http://schemas.microsoft.com/office/powerpoint/2010/main" xmlns="" val="3192199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soon realized that our physical layout was working against our new workflow…thus</a:t>
            </a:r>
          </a:p>
          <a:p>
            <a:endParaRPr lang="en-US" baseline="0" dirty="0" smtClean="0"/>
          </a:p>
          <a:p>
            <a:r>
              <a:rPr lang="en-US" dirty="0" smtClean="0"/>
              <a:t>Phase 2—we conducted a redesign and renovation</a:t>
            </a:r>
            <a:r>
              <a:rPr lang="en-US" baseline="0" dirty="0" smtClean="0"/>
              <a:t> of</a:t>
            </a:r>
            <a:r>
              <a:rPr lang="en-US" dirty="0" smtClean="0"/>
              <a:t> the10,000 </a:t>
            </a:r>
            <a:r>
              <a:rPr lang="en-US" dirty="0" err="1" smtClean="0"/>
              <a:t>sq</a:t>
            </a:r>
            <a:r>
              <a:rPr lang="en-US" dirty="0" smtClean="0"/>
              <a:t> </a:t>
            </a:r>
            <a:r>
              <a:rPr lang="en-US" dirty="0" err="1" smtClean="0"/>
              <a:t>ft</a:t>
            </a:r>
            <a:r>
              <a:rPr lang="en-US" dirty="0" smtClean="0"/>
              <a:t>  technical services and collection development areas to reflect and support the new workflow.</a:t>
            </a:r>
          </a:p>
          <a:p>
            <a:endParaRPr lang="en-US" dirty="0" smtClean="0"/>
          </a:p>
          <a:p>
            <a:r>
              <a:rPr lang="en-US" dirty="0" smtClean="0"/>
              <a:t>We pulled down EVERY</a:t>
            </a:r>
            <a:r>
              <a:rPr lang="en-US" baseline="0" dirty="0" smtClean="0"/>
              <a:t> </a:t>
            </a:r>
            <a:r>
              <a:rPr lang="en-US" dirty="0" smtClean="0"/>
              <a:t>shelving unit in Receiving;</a:t>
            </a:r>
            <a:r>
              <a:rPr lang="en-US" baseline="0" dirty="0" smtClean="0"/>
              <a:t> tore down walls and built new ones; completely reconfigured the layout and relationship of the 4 major work units: </a:t>
            </a:r>
            <a:r>
              <a:rPr lang="en-US" baseline="0" dirty="0" err="1" smtClean="0"/>
              <a:t>Coll</a:t>
            </a:r>
            <a:r>
              <a:rPr lang="en-US" baseline="0" dirty="0" smtClean="0"/>
              <a:t> </a:t>
            </a:r>
            <a:r>
              <a:rPr lang="en-US" baseline="0" dirty="0" err="1" smtClean="0"/>
              <a:t>Dev</a:t>
            </a:r>
            <a:r>
              <a:rPr lang="en-US" baseline="0" dirty="0" smtClean="0"/>
              <a:t>, Receiving, Cataloging, and Processing; and refurnished each one to support the new workflow model</a:t>
            </a:r>
            <a:endParaRPr lang="en-US" dirty="0" smtClean="0"/>
          </a:p>
          <a:p>
            <a:endParaRPr lang="en-US" baseline="0" dirty="0" smtClean="0"/>
          </a:p>
          <a:p>
            <a:r>
              <a:rPr lang="en-US" baseline="0" dirty="0" smtClean="0"/>
              <a:t>Processing Staff now moved to where the work was—far more efficient!</a:t>
            </a:r>
          </a:p>
          <a:p>
            <a:endParaRPr lang="en-US" baseline="0" dirty="0" smtClean="0"/>
          </a:p>
          <a:p>
            <a:r>
              <a:rPr lang="en-US" baseline="0" dirty="0" smtClean="0"/>
              <a:t>And at last, the workflow and the space worked together.</a:t>
            </a:r>
          </a:p>
          <a:p>
            <a:endParaRPr lang="en-US" baseline="0" dirty="0" smtClean="0"/>
          </a:p>
        </p:txBody>
      </p:sp>
      <p:sp>
        <p:nvSpPr>
          <p:cNvPr id="4" name="Slide Number Placeholder 3"/>
          <p:cNvSpPr>
            <a:spLocks noGrp="1"/>
          </p:cNvSpPr>
          <p:nvPr>
            <p:ph type="sldNum" sz="quarter" idx="10"/>
          </p:nvPr>
        </p:nvSpPr>
        <p:spPr/>
        <p:txBody>
          <a:bodyPr/>
          <a:lstStyle/>
          <a:p>
            <a:fld id="{AF38F7BD-3E24-4AAA-BE43-FEBB064A299D}" type="slidenum">
              <a:rPr lang="en-US" smtClean="0"/>
              <a:pPr/>
              <a:t>16</a:t>
            </a:fld>
            <a:endParaRPr lang="en-US"/>
          </a:p>
        </p:txBody>
      </p:sp>
    </p:spTree>
    <p:extLst>
      <p:ext uri="{BB962C8B-B14F-4D97-AF65-F5344CB8AC3E}">
        <p14:creationId xmlns:p14="http://schemas.microsoft.com/office/powerpoint/2010/main" xmlns="" val="171165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Redesigned</a:t>
            </a:r>
            <a:r>
              <a:rPr lang="en-US" baseline="0" dirty="0" smtClean="0"/>
              <a:t> physical space to reflect the new single-stream workflow:</a:t>
            </a:r>
          </a:p>
          <a:p>
            <a:endParaRPr lang="en-US" baseline="0" dirty="0" smtClean="0"/>
          </a:p>
          <a:p>
            <a:r>
              <a:rPr lang="en-US" baseline="0" dirty="0" smtClean="0"/>
              <a:t>1 Dock,  2 unpacking onto carts, 3 staging,  4 gathering,  5 physical processing, 6 tag activation and holds trapping, 7 out to delivery</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17</a:t>
            </a:fld>
            <a:endParaRPr lang="en-US"/>
          </a:p>
        </p:txBody>
      </p:sp>
    </p:spTree>
    <p:extLst>
      <p:ext uri="{BB962C8B-B14F-4D97-AF65-F5344CB8AC3E}">
        <p14:creationId xmlns:p14="http://schemas.microsoft.com/office/powerpoint/2010/main" xmlns="" val="2954086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renovation took us  </a:t>
            </a:r>
            <a:r>
              <a:rPr lang="en-US" dirty="0" smtClean="0"/>
              <a:t>From this…</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18</a:t>
            </a:fld>
            <a:endParaRPr lang="en-US"/>
          </a:p>
        </p:txBody>
      </p:sp>
    </p:spTree>
    <p:extLst>
      <p:ext uri="{BB962C8B-B14F-4D97-AF65-F5344CB8AC3E}">
        <p14:creationId xmlns:p14="http://schemas.microsoft.com/office/powerpoint/2010/main" xmlns="" val="153988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This!</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19</a:t>
            </a:fld>
            <a:endParaRPr lang="en-US"/>
          </a:p>
        </p:txBody>
      </p:sp>
    </p:spTree>
    <p:extLst>
      <p:ext uri="{BB962C8B-B14F-4D97-AF65-F5344CB8AC3E}">
        <p14:creationId xmlns:p14="http://schemas.microsoft.com/office/powerpoint/2010/main" xmlns="" val="400063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in-house processing of most items from unpacking boxes at the loading dock to shipping fully-processed items out to branches.</a:t>
            </a:r>
          </a:p>
          <a:p>
            <a:endParaRPr lang="en-US" dirty="0" smtClean="0"/>
          </a:p>
          <a:p>
            <a:r>
              <a:rPr lang="en-US" dirty="0" smtClean="0"/>
              <a:t>Process</a:t>
            </a:r>
            <a:r>
              <a:rPr lang="en-US" baseline="0" dirty="0" smtClean="0"/>
              <a:t> around </a:t>
            </a:r>
            <a:r>
              <a:rPr lang="en-US" dirty="0" smtClean="0"/>
              <a:t>500,000 items annually;</a:t>
            </a:r>
            <a:r>
              <a:rPr lang="en-US" baseline="0" dirty="0" smtClean="0"/>
              <a:t> </a:t>
            </a:r>
            <a:r>
              <a:rPr lang="en-US" dirty="0" smtClean="0"/>
              <a:t> almost 10,000 weekly</a:t>
            </a:r>
          </a:p>
          <a:p>
            <a:endParaRPr lang="en-US" dirty="0" smtClean="0"/>
          </a:p>
          <a:p>
            <a:r>
              <a:rPr lang="en-US" dirty="0" smtClean="0"/>
              <a:t>Healthy materials budget </a:t>
            </a:r>
          </a:p>
          <a:p>
            <a:endParaRPr lang="en-US" dirty="0" smtClean="0"/>
          </a:p>
          <a:p>
            <a:r>
              <a:rPr lang="en-US" dirty="0" smtClean="0"/>
              <a:t>In previous 4 years before</a:t>
            </a:r>
            <a:r>
              <a:rPr lang="en-US" baseline="0" dirty="0" smtClean="0"/>
              <a:t> project</a:t>
            </a:r>
            <a:r>
              <a:rPr lang="en-US" dirty="0" smtClean="0"/>
              <a:t> , # of items processed had</a:t>
            </a:r>
            <a:r>
              <a:rPr lang="en-US" baseline="0" dirty="0" smtClean="0"/>
              <a:t> grown</a:t>
            </a:r>
            <a:r>
              <a:rPr lang="en-US" dirty="0" smtClean="0"/>
              <a:t> by 20% </a:t>
            </a:r>
          </a:p>
          <a:p>
            <a:endParaRPr lang="en-US" dirty="0" smtClean="0"/>
          </a:p>
          <a:p>
            <a:r>
              <a:rPr lang="en-US" dirty="0" smtClean="0"/>
              <a:t>At same time, staffing levels had</a:t>
            </a:r>
            <a:r>
              <a:rPr lang="en-US" baseline="0" dirty="0" smtClean="0"/>
              <a:t> </a:t>
            </a:r>
            <a:r>
              <a:rPr lang="en-US" dirty="0" smtClean="0"/>
              <a:t>not significantly changed.</a:t>
            </a:r>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2</a:t>
            </a:fld>
            <a:endParaRPr lang="en-US"/>
          </a:p>
        </p:txBody>
      </p:sp>
    </p:spTree>
    <p:extLst>
      <p:ext uri="{BB962C8B-B14F-4D97-AF65-F5344CB8AC3E}">
        <p14:creationId xmlns:p14="http://schemas.microsoft.com/office/powerpoint/2010/main" xmlns="" val="4133395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how did it all turn out?</a:t>
            </a:r>
          </a:p>
          <a:p>
            <a:endParaRPr lang="en-US" dirty="0" smtClean="0"/>
          </a:p>
          <a:p>
            <a:r>
              <a:rPr lang="en-US" dirty="0" smtClean="0"/>
              <a:t>Daily</a:t>
            </a:r>
            <a:r>
              <a:rPr lang="en-US" baseline="0" dirty="0" smtClean="0"/>
              <a:t> production levels rose f</a:t>
            </a:r>
            <a:r>
              <a:rPr lang="en-US" dirty="0" smtClean="0"/>
              <a:t>rom 12 carts per day to 20+.</a:t>
            </a:r>
          </a:p>
          <a:p>
            <a:endParaRPr lang="en-US" dirty="0" smtClean="0"/>
          </a:p>
          <a:p>
            <a:endParaRPr lang="en-US" dirty="0" smtClean="0"/>
          </a:p>
          <a:p>
            <a:r>
              <a:rPr lang="en-US" dirty="0" err="1" smtClean="0"/>
              <a:t>Coll</a:t>
            </a:r>
            <a:r>
              <a:rPr lang="en-US" dirty="0" smtClean="0"/>
              <a:t> </a:t>
            </a:r>
            <a:r>
              <a:rPr lang="en-US" dirty="0" err="1" smtClean="0"/>
              <a:t>Dev</a:t>
            </a:r>
            <a:r>
              <a:rPr lang="en-US" dirty="0" smtClean="0"/>
              <a:t> evened</a:t>
            </a:r>
            <a:r>
              <a:rPr lang="en-US" baseline="0" dirty="0" smtClean="0"/>
              <a:t> </a:t>
            </a:r>
            <a:r>
              <a:rPr lang="en-US" dirty="0" smtClean="0"/>
              <a:t>out buying patterns to avoid workload peaks and valleys</a:t>
            </a:r>
          </a:p>
          <a:p>
            <a:endParaRPr lang="en-US" dirty="0" smtClean="0"/>
          </a:p>
          <a:p>
            <a:r>
              <a:rPr lang="en-US" dirty="0" smtClean="0"/>
              <a:t>Productivity UP; Errors DOWN</a:t>
            </a:r>
          </a:p>
          <a:p>
            <a:endParaRPr lang="en-US" dirty="0" smtClean="0"/>
          </a:p>
          <a:p>
            <a:r>
              <a:rPr lang="en-US" dirty="0" smtClean="0"/>
              <a:t>Time Certain</a:t>
            </a:r>
            <a:r>
              <a:rPr lang="en-US" baseline="0" dirty="0" smtClean="0"/>
              <a:t> works! </a:t>
            </a:r>
            <a:r>
              <a:rPr lang="en-US" dirty="0" smtClean="0"/>
              <a:t>Loading dock to branch—10 days, often less!</a:t>
            </a:r>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20</a:t>
            </a:fld>
            <a:endParaRPr lang="en-US"/>
          </a:p>
        </p:txBody>
      </p:sp>
    </p:spTree>
    <p:extLst>
      <p:ext uri="{BB962C8B-B14F-4D97-AF65-F5344CB8AC3E}">
        <p14:creationId xmlns:p14="http://schemas.microsoft.com/office/powerpoint/2010/main" xmlns="" val="160922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 production went up 50+%</a:t>
            </a:r>
          </a:p>
          <a:p>
            <a:endParaRPr lang="en-US" dirty="0" smtClean="0"/>
          </a:p>
          <a:p>
            <a:r>
              <a:rPr lang="en-US" dirty="0" smtClean="0"/>
              <a:t>We reduced staff time spent completing each cart by 35%</a:t>
            </a:r>
          </a:p>
          <a:p>
            <a:endParaRPr lang="en-US" dirty="0" smtClean="0"/>
          </a:p>
          <a:p>
            <a:r>
              <a:rPr lang="en-US" dirty="0" smtClean="0"/>
              <a:t>We increased our per-hour production by 50%</a:t>
            </a:r>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21</a:t>
            </a:fld>
            <a:endParaRPr lang="en-US"/>
          </a:p>
        </p:txBody>
      </p:sp>
    </p:spTree>
    <p:extLst>
      <p:ext uri="{BB962C8B-B14F-4D97-AF65-F5344CB8AC3E}">
        <p14:creationId xmlns:p14="http://schemas.microsoft.com/office/powerpoint/2010/main" xmlns="" val="375986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Daily Rounds,</a:t>
            </a:r>
            <a:r>
              <a:rPr lang="en-US" baseline="0" dirty="0" smtClean="0"/>
              <a:t> where we t</a:t>
            </a:r>
            <a:r>
              <a:rPr lang="en-US" dirty="0" smtClean="0"/>
              <a:t>riage and adjust workflow when needed</a:t>
            </a:r>
          </a:p>
          <a:p>
            <a:endParaRPr lang="en-US" dirty="0" smtClean="0"/>
          </a:p>
          <a:p>
            <a:r>
              <a:rPr lang="en-US" dirty="0" smtClean="0"/>
              <a:t>Keep refining , rethinking, looking for efficiencies</a:t>
            </a:r>
          </a:p>
          <a:p>
            <a:endParaRPr lang="en-US" dirty="0" smtClean="0"/>
          </a:p>
          <a:p>
            <a:r>
              <a:rPr lang="en-US" dirty="0" smtClean="0"/>
              <a:t>Now all CDs AND DVDs are out of security cases</a:t>
            </a:r>
          </a:p>
          <a:p>
            <a:endParaRPr lang="en-US" dirty="0" smtClean="0"/>
          </a:p>
          <a:p>
            <a:r>
              <a:rPr lang="en-US" dirty="0" smtClean="0"/>
              <a:t>20 carts per day is minimum daily output now</a:t>
            </a:r>
          </a:p>
          <a:p>
            <a:endParaRPr lang="en-US" dirty="0" smtClean="0"/>
          </a:p>
          <a:p>
            <a:r>
              <a:rPr lang="en-US" dirty="0" smtClean="0"/>
              <a:t>2-5 days from loading dock to branch shelves is now the norm</a:t>
            </a:r>
          </a:p>
          <a:p>
            <a:endParaRPr lang="en-US" dirty="0" smtClean="0"/>
          </a:p>
        </p:txBody>
      </p:sp>
      <p:sp>
        <p:nvSpPr>
          <p:cNvPr id="4" name="Slide Number Placeholder 3"/>
          <p:cNvSpPr>
            <a:spLocks noGrp="1"/>
          </p:cNvSpPr>
          <p:nvPr>
            <p:ph type="sldNum" sz="quarter" idx="10"/>
          </p:nvPr>
        </p:nvSpPr>
        <p:spPr/>
        <p:txBody>
          <a:bodyPr/>
          <a:lstStyle/>
          <a:p>
            <a:fld id="{AF38F7BD-3E24-4AAA-BE43-FEBB064A299D}" type="slidenum">
              <a:rPr lang="en-US" smtClean="0"/>
              <a:pPr/>
              <a:t>22</a:t>
            </a:fld>
            <a:endParaRPr lang="en-US"/>
          </a:p>
        </p:txBody>
      </p:sp>
    </p:spTree>
    <p:extLst>
      <p:ext uri="{BB962C8B-B14F-4D97-AF65-F5344CB8AC3E}">
        <p14:creationId xmlns:p14="http://schemas.microsoft.com/office/powerpoint/2010/main" xmlns="" val="57232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8F7BD-3E24-4AAA-BE43-FEBB064A299D}" type="slidenum">
              <a:rPr lang="en-US" smtClean="0"/>
              <a:pPr/>
              <a:t>23</a:t>
            </a:fld>
            <a:endParaRPr lang="en-US"/>
          </a:p>
        </p:txBody>
      </p:sp>
    </p:spTree>
    <p:extLst>
      <p:ext uri="{BB962C8B-B14F-4D97-AF65-F5344CB8AC3E}">
        <p14:creationId xmlns:p14="http://schemas.microsoft.com/office/powerpoint/2010/main" xmlns="" val="166774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ended up with 2 timeframes for materials moving through the department: very fast and very slow.  </a:t>
            </a:r>
          </a:p>
          <a:p>
            <a:endParaRPr lang="en-US" dirty="0" smtClean="0"/>
          </a:p>
          <a:p>
            <a:r>
              <a:rPr lang="en-US" dirty="0" smtClean="0"/>
              <a:t>Backlogs …Some materials were “rushed” and took a day or two, others took as long as 28 days from receipt to delivery to branches</a:t>
            </a:r>
          </a:p>
          <a:p>
            <a:endParaRPr lang="en-US" dirty="0" smtClean="0"/>
          </a:p>
          <a:p>
            <a:r>
              <a:rPr lang="en-US" dirty="0" smtClean="0"/>
              <a:t>This led to an</a:t>
            </a:r>
            <a:r>
              <a:rPr lang="en-US" baseline="0" dirty="0" smtClean="0"/>
              <a:t> over-</a:t>
            </a:r>
            <a:r>
              <a:rPr lang="en-US" dirty="0" smtClean="0"/>
              <a:t>use of  “Rush” status to ensure that materials were handled in a timely manner, but the practice had the opposite effect since the continual stream of Rush materials interrupted the regular flow and slowed down the entire process. </a:t>
            </a:r>
          </a:p>
          <a:p>
            <a:endParaRPr lang="en-US" dirty="0" smtClean="0"/>
          </a:p>
          <a:p>
            <a:r>
              <a:rPr lang="en-US" dirty="0" smtClean="0"/>
              <a:t>For most libraries the percentage of materials handled as Rush was under 3-5% of the total materials ordered, compared to BCPL, which on occasion</a:t>
            </a:r>
            <a:r>
              <a:rPr lang="en-US" baseline="0" dirty="0" smtClean="0"/>
              <a:t> </a:t>
            </a:r>
            <a:r>
              <a:rPr lang="en-US" dirty="0" smtClean="0"/>
              <a:t>reached as high as 30%.</a:t>
            </a:r>
          </a:p>
          <a:p>
            <a:endParaRPr lang="en-US" dirty="0" smtClean="0"/>
          </a:p>
          <a:p>
            <a:r>
              <a:rPr lang="en-US" dirty="0" smtClean="0"/>
              <a:t>Over</a:t>
            </a:r>
            <a:r>
              <a:rPr lang="en-US" baseline="0" dirty="0" smtClean="0"/>
              <a:t> time we had developed c</a:t>
            </a:r>
            <a:r>
              <a:rPr lang="en-US" dirty="0" smtClean="0"/>
              <a:t>omplicated processes and workflows,</a:t>
            </a:r>
            <a:r>
              <a:rPr lang="en-US" baseline="0" dirty="0" smtClean="0"/>
              <a:t> with specialized flows for print versus AV.</a:t>
            </a:r>
          </a:p>
          <a:p>
            <a:endParaRPr lang="en-US" baseline="0" dirty="0" smtClean="0"/>
          </a:p>
          <a:p>
            <a:r>
              <a:rPr lang="en-US" baseline="0" dirty="0" smtClean="0"/>
              <a:t>…Even specialized work assignments—some staff did only AV, or only print.</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3</a:t>
            </a:fld>
            <a:endParaRPr lang="en-US"/>
          </a:p>
        </p:txBody>
      </p:sp>
    </p:spTree>
    <p:extLst>
      <p:ext uri="{BB962C8B-B14F-4D97-AF65-F5344CB8AC3E}">
        <p14:creationId xmlns:p14="http://schemas.microsoft.com/office/powerpoint/2010/main" xmlns="" val="172175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all BCPL’s print and non-print materials out to our customers as quickly and efficiently as possible</a:t>
            </a:r>
          </a:p>
          <a:p>
            <a:endParaRPr lang="en-US" dirty="0" smtClean="0"/>
          </a:p>
          <a:p>
            <a:r>
              <a:rPr lang="en-US" dirty="0" smtClean="0"/>
              <a:t>To re-engineer a functional, but not great working process to make it optimal!</a:t>
            </a:r>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4</a:t>
            </a:fld>
            <a:endParaRPr lang="en-US"/>
          </a:p>
        </p:txBody>
      </p:sp>
    </p:spTree>
    <p:extLst>
      <p:ext uri="{BB962C8B-B14F-4D97-AF65-F5344CB8AC3E}">
        <p14:creationId xmlns:p14="http://schemas.microsoft.com/office/powerpoint/2010/main" xmlns="" val="302000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our guiding premise…and the ultimate test of whether or not we would succeed.</a:t>
            </a:r>
          </a:p>
          <a:p>
            <a:endParaRPr lang="en-US" dirty="0" smtClean="0"/>
          </a:p>
          <a:p>
            <a:r>
              <a:rPr lang="en-US" b="1" dirty="0" smtClean="0"/>
              <a:t>What would it take to get 95% of new materials out to customers in 10 days or less, without adding additional staff?</a:t>
            </a:r>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5</a:t>
            </a:fld>
            <a:endParaRPr lang="en-US"/>
          </a:p>
        </p:txBody>
      </p:sp>
    </p:spTree>
    <p:extLst>
      <p:ext uri="{BB962C8B-B14F-4D97-AF65-F5344CB8AC3E}">
        <p14:creationId xmlns:p14="http://schemas.microsoft.com/office/powerpoint/2010/main" xmlns="" val="298991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could not shut down operations to make these changes all</a:t>
            </a:r>
            <a:r>
              <a:rPr lang="en-US" baseline="0" dirty="0" smtClean="0"/>
              <a:t> at once</a:t>
            </a:r>
            <a:r>
              <a:rPr lang="en-US" dirty="0" smtClean="0"/>
              <a:t>, we went through this process step by step, while still maintaining a reasonable production throughout.</a:t>
            </a:r>
          </a:p>
          <a:p>
            <a:endParaRPr lang="en-US" dirty="0" smtClean="0"/>
          </a:p>
          <a:p>
            <a:r>
              <a:rPr lang="en-US" dirty="0" smtClean="0"/>
              <a:t>I was project manager, having</a:t>
            </a:r>
            <a:r>
              <a:rPr lang="en-US" baseline="0" dirty="0" smtClean="0"/>
              <a:t> had recent experience in both </a:t>
            </a:r>
            <a:r>
              <a:rPr lang="en-US" baseline="0" dirty="0" err="1" smtClean="0"/>
              <a:t>Coll</a:t>
            </a:r>
            <a:r>
              <a:rPr lang="en-US" baseline="0" dirty="0" smtClean="0"/>
              <a:t> </a:t>
            </a:r>
            <a:r>
              <a:rPr lang="en-US" baseline="0" dirty="0" err="1" smtClean="0"/>
              <a:t>Dev</a:t>
            </a:r>
            <a:r>
              <a:rPr lang="en-US" baseline="0" dirty="0" smtClean="0"/>
              <a:t> and Cataloging/Tech Services.</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6</a:t>
            </a:fld>
            <a:endParaRPr lang="en-US"/>
          </a:p>
        </p:txBody>
      </p:sp>
    </p:spTree>
    <p:extLst>
      <p:ext uri="{BB962C8B-B14F-4D97-AF65-F5344CB8AC3E}">
        <p14:creationId xmlns:p14="http://schemas.microsoft.com/office/powerpoint/2010/main" xmlns="" val="348735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knew it was vital to ENGAGE INTERNAL STAKEHOLDERS FROM THE START, so we…</a:t>
            </a:r>
          </a:p>
          <a:p>
            <a:endParaRPr lang="en-US" dirty="0" smtClean="0"/>
          </a:p>
          <a:p>
            <a:r>
              <a:rPr lang="en-US" dirty="0" smtClean="0"/>
              <a:t>4 brainstorming sessions with mixed groups of staff from acquisitions, processing, cataloging, and collection development</a:t>
            </a:r>
          </a:p>
          <a:p>
            <a:endParaRPr lang="en-US" dirty="0" smtClean="0"/>
          </a:p>
          <a:p>
            <a:r>
              <a:rPr lang="en-US" dirty="0" smtClean="0"/>
              <a:t>Some of the ideas:</a:t>
            </a:r>
          </a:p>
          <a:p>
            <a:r>
              <a:rPr lang="en-US" dirty="0" smtClean="0"/>
              <a:t>Conveyer belt from dock through departments</a:t>
            </a:r>
          </a:p>
          <a:p>
            <a:r>
              <a:rPr lang="en-US" dirty="0" smtClean="0"/>
              <a:t>Less taping, labeling, stamping, etc.</a:t>
            </a:r>
          </a:p>
          <a:p>
            <a:r>
              <a:rPr lang="en-US" dirty="0" smtClean="0"/>
              <a:t>Carts only, no shelves</a:t>
            </a:r>
          </a:p>
          <a:p>
            <a:r>
              <a:rPr lang="en-US" dirty="0" smtClean="0"/>
              <a:t>Rush everything; Rush nothing</a:t>
            </a:r>
          </a:p>
          <a:p>
            <a:r>
              <a:rPr lang="en-US" dirty="0" smtClean="0"/>
              <a:t>Motorized carts</a:t>
            </a:r>
          </a:p>
          <a:p>
            <a:r>
              <a:rPr lang="en-US" dirty="0" smtClean="0"/>
              <a:t>Volunteers</a:t>
            </a:r>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7</a:t>
            </a:fld>
            <a:endParaRPr lang="en-US"/>
          </a:p>
        </p:txBody>
      </p:sp>
    </p:spTree>
    <p:extLst>
      <p:ext uri="{BB962C8B-B14F-4D97-AF65-F5344CB8AC3E}">
        <p14:creationId xmlns:p14="http://schemas.microsoft.com/office/powerpoint/2010/main" xmlns="" val="23710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DISSECTED EVERY</a:t>
            </a:r>
            <a:r>
              <a:rPr lang="en-US" baseline="0" dirty="0" smtClean="0"/>
              <a:t> PROCESS</a:t>
            </a:r>
          </a:p>
          <a:p>
            <a:endParaRPr lang="en-US" baseline="0" dirty="0" smtClean="0"/>
          </a:p>
          <a:p>
            <a:r>
              <a:rPr lang="en-US" baseline="0" dirty="0" smtClean="0"/>
              <a:t>Documented every step in every task</a:t>
            </a:r>
            <a:endParaRPr lang="en-US" dirty="0" smtClean="0"/>
          </a:p>
          <a:p>
            <a:endParaRPr lang="en-US" dirty="0" smtClean="0"/>
          </a:p>
          <a:p>
            <a:r>
              <a:rPr lang="en-US" dirty="0" smtClean="0"/>
              <a:t>Asked lots of questions, challenged assumptions and practices, and asked</a:t>
            </a:r>
            <a:r>
              <a:rPr lang="en-US" baseline="0" dirty="0" smtClean="0"/>
              <a:t> folks to confront their </a:t>
            </a:r>
            <a:r>
              <a:rPr lang="en-US" dirty="0" smtClean="0"/>
              <a:t>Sacred</a:t>
            </a:r>
            <a:r>
              <a:rPr lang="en-US" baseline="0" dirty="0" smtClean="0"/>
              <a:t> Cows</a:t>
            </a:r>
            <a:endParaRPr lang="en-US" dirty="0" smtClean="0"/>
          </a:p>
          <a:p>
            <a:endParaRPr lang="en-US" dirty="0" smtClean="0"/>
          </a:p>
          <a:p>
            <a:r>
              <a:rPr lang="en-US" dirty="0" smtClean="0"/>
              <a:t>5 Whys –to get at root causes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8</a:t>
            </a:fld>
            <a:endParaRPr lang="en-US"/>
          </a:p>
        </p:txBody>
      </p:sp>
    </p:spTree>
    <p:extLst>
      <p:ext uri="{BB962C8B-B14F-4D97-AF65-F5344CB8AC3E}">
        <p14:creationId xmlns:p14="http://schemas.microsoft.com/office/powerpoint/2010/main" xmlns="" val="22939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knew things had gotten so complicated? Seeing is believing.</a:t>
            </a:r>
            <a:r>
              <a:rPr lang="en-US" baseline="0" dirty="0" smtClean="0"/>
              <a:t> We did a spaghetti map of all our workflows.</a:t>
            </a:r>
            <a:endParaRPr lang="en-US" dirty="0" smtClean="0"/>
          </a:p>
          <a:p>
            <a:endParaRPr lang="en-US" dirty="0" smtClean="0"/>
          </a:p>
          <a:p>
            <a:r>
              <a:rPr lang="en-US" dirty="0" smtClean="0"/>
              <a:t>We</a:t>
            </a:r>
            <a:r>
              <a:rPr lang="en-US" baseline="0" dirty="0" smtClean="0"/>
              <a:t> t</a:t>
            </a:r>
            <a:r>
              <a:rPr lang="en-US" dirty="0" smtClean="0"/>
              <a:t>racked</a:t>
            </a:r>
            <a:r>
              <a:rPr lang="en-US" baseline="0" dirty="0" smtClean="0"/>
              <a:t> the physical path of each type of material being processed, from receipt at loading dock, through unpacking, cataloging, gathering, processing, clearing, and delivery, and recorded each path as a colored line on a enlargement of the </a:t>
            </a:r>
            <a:r>
              <a:rPr lang="en-US" baseline="0" dirty="0" err="1" smtClean="0"/>
              <a:t>Coll</a:t>
            </a:r>
            <a:r>
              <a:rPr lang="en-US" baseline="0" dirty="0" smtClean="0"/>
              <a:t> </a:t>
            </a:r>
            <a:r>
              <a:rPr lang="en-US" baseline="0" dirty="0" err="1" smtClean="0"/>
              <a:t>Dev</a:t>
            </a:r>
            <a:r>
              <a:rPr lang="en-US" baseline="0" dirty="0" smtClean="0"/>
              <a:t>/Technical Services floor plan.</a:t>
            </a:r>
          </a:p>
          <a:p>
            <a:endParaRPr lang="en-US" baseline="0" dirty="0" smtClean="0"/>
          </a:p>
          <a:p>
            <a:r>
              <a:rPr lang="en-US" baseline="0" dirty="0" smtClean="0"/>
              <a:t>What we found: Crazy Spaghetti !!!</a:t>
            </a:r>
          </a:p>
          <a:p>
            <a:endParaRPr lang="en-US" baseline="0" dirty="0" smtClean="0"/>
          </a:p>
          <a:p>
            <a:r>
              <a:rPr lang="en-US" baseline="0" dirty="0" smtClean="0"/>
              <a:t>Staff skills, or lack of skills, task preference, and even workstation preference were driving the workflow …rather than other way around.</a:t>
            </a:r>
          </a:p>
          <a:p>
            <a:endParaRPr lang="en-US" baseline="0" dirty="0" smtClean="0"/>
          </a:p>
          <a:p>
            <a:r>
              <a:rPr lang="en-US" baseline="0" dirty="0" smtClean="0"/>
              <a:t>Lots of repetitive moving of items from boxes, to shelves, to carts, to shelves, back to carts, to a series of workstations via carts, and back to shelves, then carts, and finally delivery boxes.</a:t>
            </a:r>
            <a:endParaRPr lang="en-US" dirty="0"/>
          </a:p>
        </p:txBody>
      </p:sp>
      <p:sp>
        <p:nvSpPr>
          <p:cNvPr id="4" name="Slide Number Placeholder 3"/>
          <p:cNvSpPr>
            <a:spLocks noGrp="1"/>
          </p:cNvSpPr>
          <p:nvPr>
            <p:ph type="sldNum" sz="quarter" idx="10"/>
          </p:nvPr>
        </p:nvSpPr>
        <p:spPr/>
        <p:txBody>
          <a:bodyPr/>
          <a:lstStyle/>
          <a:p>
            <a:fld id="{AF38F7BD-3E24-4AAA-BE43-FEBB064A299D}" type="slidenum">
              <a:rPr lang="en-US" smtClean="0"/>
              <a:pPr/>
              <a:t>9</a:t>
            </a:fld>
            <a:endParaRPr lang="en-US"/>
          </a:p>
        </p:txBody>
      </p:sp>
    </p:spTree>
    <p:extLst>
      <p:ext uri="{BB962C8B-B14F-4D97-AF65-F5344CB8AC3E}">
        <p14:creationId xmlns:p14="http://schemas.microsoft.com/office/powerpoint/2010/main" xmlns="" val="156014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B327E48-47CF-4677-B3EE-08D837F66EEE}" type="datetimeFigureOut">
              <a:rPr lang="en-US" smtClean="0"/>
              <a:pPr/>
              <a:t>10/3/2013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71829AF-E2BB-4DB9-BD62-B72FEE42E8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27E48-47CF-4677-B3EE-08D837F66EEE}"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829AF-E2BB-4DB9-BD62-B72FEE42E8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27E48-47CF-4677-B3EE-08D837F66EEE}"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829AF-E2BB-4DB9-BD62-B72FEE42E8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27E48-47CF-4677-B3EE-08D837F66EEE}"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829AF-E2BB-4DB9-BD62-B72FEE42E8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27E48-47CF-4677-B3EE-08D837F66EEE}"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829AF-E2BB-4DB9-BD62-B72FEE42E8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327E48-47CF-4677-B3EE-08D837F66EEE}"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829AF-E2BB-4DB9-BD62-B72FEE42E833}"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B327E48-47CF-4677-B3EE-08D837F66EEE}"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829AF-E2BB-4DB9-BD62-B72FEE42E833}"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27E48-47CF-4677-B3EE-08D837F66EEE}"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829AF-E2BB-4DB9-BD62-B72FEE42E8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27E48-47CF-4677-B3EE-08D837F66EEE}"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829AF-E2BB-4DB9-BD62-B72FEE42E8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B327E48-47CF-4677-B3EE-08D837F66EEE}" type="datetimeFigureOut">
              <a:rPr lang="en-US" smtClean="0"/>
              <a:pPr/>
              <a:t>10/3/2013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71829AF-E2BB-4DB9-BD62-B72FEE42E8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B327E48-47CF-4677-B3EE-08D837F66EEE}" type="datetimeFigureOut">
              <a:rPr lang="en-US" smtClean="0"/>
              <a:pPr/>
              <a:t>10/3/2013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71829AF-E2BB-4DB9-BD62-B72FEE42E8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B327E48-47CF-4677-B3EE-08D837F66EEE}" type="datetimeFigureOut">
              <a:rPr lang="en-US" smtClean="0"/>
              <a:pPr/>
              <a:t>10/3/2013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71829AF-E2BB-4DB9-BD62-B72FEE42E8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ccooke@bcpl.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1226" y="1905000"/>
            <a:ext cx="5723468" cy="3275890"/>
          </a:xfrm>
        </p:spPr>
        <p:txBody>
          <a:bodyPr>
            <a:noAutofit/>
          </a:bodyPr>
          <a:lstStyle/>
          <a:p>
            <a:r>
              <a:rPr lang="en-US" sz="3800" b="1" dirty="0">
                <a:solidFill>
                  <a:schemeClr val="bg2">
                    <a:lumMod val="10000"/>
                  </a:schemeClr>
                </a:solidFill>
              </a:rPr>
              <a:t>Collection Development</a:t>
            </a:r>
            <a:r>
              <a:rPr lang="en-US" sz="3800" b="1" dirty="0" smtClean="0">
                <a:solidFill>
                  <a:schemeClr val="bg2">
                    <a:lumMod val="10000"/>
                  </a:schemeClr>
                </a:solidFill>
              </a:rPr>
              <a:t>/</a:t>
            </a:r>
            <a:br>
              <a:rPr lang="en-US" sz="3800" b="1" dirty="0" smtClean="0">
                <a:solidFill>
                  <a:schemeClr val="bg2">
                    <a:lumMod val="10000"/>
                  </a:schemeClr>
                </a:solidFill>
              </a:rPr>
            </a:br>
            <a:r>
              <a:rPr lang="en-US" sz="3800" b="1" dirty="0" smtClean="0">
                <a:solidFill>
                  <a:schemeClr val="bg2">
                    <a:lumMod val="10000"/>
                  </a:schemeClr>
                </a:solidFill>
              </a:rPr>
              <a:t>Technical </a:t>
            </a:r>
            <a:r>
              <a:rPr lang="en-US" sz="3800" b="1" dirty="0">
                <a:solidFill>
                  <a:schemeClr val="bg2">
                    <a:lumMod val="10000"/>
                  </a:schemeClr>
                </a:solidFill>
              </a:rPr>
              <a:t>Services Workflow </a:t>
            </a:r>
            <a:r>
              <a:rPr lang="en-US" sz="3800" b="1" dirty="0" smtClean="0">
                <a:solidFill>
                  <a:schemeClr val="bg2">
                    <a:lumMod val="10000"/>
                  </a:schemeClr>
                </a:solidFill>
              </a:rPr>
              <a:t/>
            </a:r>
            <a:br>
              <a:rPr lang="en-US" sz="3800" b="1" dirty="0" smtClean="0">
                <a:solidFill>
                  <a:schemeClr val="bg2">
                    <a:lumMod val="10000"/>
                  </a:schemeClr>
                </a:solidFill>
              </a:rPr>
            </a:br>
            <a:r>
              <a:rPr lang="en-US" sz="3800" b="1" dirty="0" smtClean="0">
                <a:solidFill>
                  <a:schemeClr val="bg2">
                    <a:lumMod val="10000"/>
                  </a:schemeClr>
                </a:solidFill>
              </a:rPr>
              <a:t>Re-engineering</a:t>
            </a:r>
            <a:endParaRPr lang="en-US" sz="3800" dirty="0">
              <a:solidFill>
                <a:schemeClr val="bg2">
                  <a:lumMod val="10000"/>
                </a:schemeClr>
              </a:solidFill>
            </a:endParaRPr>
          </a:p>
        </p:txBody>
      </p:sp>
      <p:sp>
        <p:nvSpPr>
          <p:cNvPr id="3" name="Subtitle 2"/>
          <p:cNvSpPr>
            <a:spLocks noGrp="1"/>
          </p:cNvSpPr>
          <p:nvPr>
            <p:ph type="subTitle" idx="1"/>
          </p:nvPr>
        </p:nvSpPr>
        <p:spPr>
          <a:xfrm>
            <a:off x="1656870" y="3352800"/>
            <a:ext cx="5712179" cy="1524000"/>
          </a:xfrm>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2860" y="246681"/>
            <a:ext cx="16002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081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Measurement and Analysis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Established key metrics</a:t>
            </a:r>
          </a:p>
          <a:p>
            <a:pPr marL="0" indent="0">
              <a:buNone/>
            </a:pPr>
            <a:endParaRPr lang="en-US" dirty="0" smtClean="0"/>
          </a:p>
          <a:p>
            <a:r>
              <a:rPr lang="en-US" dirty="0" smtClean="0"/>
              <a:t>Repetitive tasks and nonproductive elements</a:t>
            </a:r>
          </a:p>
          <a:p>
            <a:endParaRPr lang="en-US" dirty="0" smtClean="0"/>
          </a:p>
          <a:p>
            <a:r>
              <a:rPr lang="en-US" dirty="0" smtClean="0"/>
              <a:t>Production per hour/per staff</a:t>
            </a:r>
          </a:p>
          <a:p>
            <a:endParaRPr lang="en-US" dirty="0" smtClean="0"/>
          </a:p>
          <a:p>
            <a:r>
              <a:rPr lang="en-US" dirty="0" smtClean="0"/>
              <a:t>Looked for efficiencies: Music </a:t>
            </a:r>
            <a:r>
              <a:rPr lang="en-US" dirty="0"/>
              <a:t>CD Security Cases </a:t>
            </a:r>
            <a:endParaRPr lang="en-US" dirty="0" smtClean="0"/>
          </a:p>
          <a:p>
            <a:endParaRPr lang="en-US" dirty="0" smtClean="0"/>
          </a:p>
          <a:p>
            <a:r>
              <a:rPr lang="en-US" dirty="0"/>
              <a:t>Task timings</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xmlns="" val="2263338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804019644"/>
              </p:ext>
            </p:extLst>
          </p:nvPr>
        </p:nvGraphicFramePr>
        <p:xfrm>
          <a:off x="1524000" y="838190"/>
          <a:ext cx="5943600" cy="4884749"/>
        </p:xfrm>
        <a:graphic>
          <a:graphicData uri="http://schemas.openxmlformats.org/drawingml/2006/table">
            <a:tbl>
              <a:tblPr/>
              <a:tblGrid>
                <a:gridCol w="646242"/>
                <a:gridCol w="667480"/>
                <a:gridCol w="719058"/>
                <a:gridCol w="958744"/>
                <a:gridCol w="582526"/>
                <a:gridCol w="582526"/>
                <a:gridCol w="791873"/>
                <a:gridCol w="995151"/>
              </a:tblGrid>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Time in</a:t>
                      </a: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Time in</a:t>
                      </a: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Average time in </a:t>
                      </a:r>
                    </a:p>
                  </a:txBody>
                  <a:tcPr marL="6077" marR="6077" marT="6077" marB="0" anchor="b">
                    <a:lnL>
                      <a:noFill/>
                    </a:lnL>
                    <a:lnR>
                      <a:noFill/>
                    </a:lnR>
                    <a:lnT>
                      <a:noFill/>
                    </a:lnT>
                    <a:lnB>
                      <a:noFill/>
                    </a:lnB>
                  </a:tcPr>
                </a:tc>
              </a:tr>
              <a:tr h="271832">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Date</a:t>
                      </a: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Material</a:t>
                      </a: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Job</a:t>
                      </a: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 of items</a:t>
                      </a: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minutes</a:t>
                      </a: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seconds</a:t>
                      </a:r>
                    </a:p>
                  </a:txBody>
                  <a:tcPr marL="6077" marR="6077" marT="6077" marB="0" anchor="b">
                    <a:lnL>
                      <a:noFill/>
                    </a:lnL>
                    <a:lnR>
                      <a:noFill/>
                    </a:lnR>
                    <a:lnT>
                      <a:noFill/>
                    </a:lnT>
                    <a:lnB>
                      <a:noFill/>
                    </a:lnB>
                  </a:tcPr>
                </a:tc>
                <a:tc>
                  <a:txBody>
                    <a:bodyPr/>
                    <a:lstStyle/>
                    <a:p>
                      <a:pPr algn="ctr" fontAlgn="b"/>
                      <a:r>
                        <a:rPr lang="en-US" sz="600" b="1" i="0" u="none" strike="noStrike">
                          <a:effectLst/>
                          <a:latin typeface="Arial"/>
                        </a:rPr>
                        <a:t>seconds per item</a:t>
                      </a:r>
                    </a:p>
                  </a:txBody>
                  <a:tcPr marL="6077" marR="6077" marT="6077" marB="0" anchor="b">
                    <a:lnL>
                      <a:noFill/>
                    </a:lnL>
                    <a:lnR>
                      <a:noFill/>
                    </a:lnR>
                    <a:lnT>
                      <a:noFill/>
                    </a:lnT>
                    <a:lnB>
                      <a:noFill/>
                    </a:lnB>
                  </a:tcPr>
                </a:tc>
              </a:tr>
              <a:tr h="140035">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r>
                        <a:rPr lang="en-US" sz="600" b="1" i="0" u="none" strike="noStrike">
                          <a:effectLst/>
                          <a:latin typeface="Arial"/>
                        </a:rPr>
                        <a:t>Step 1</a:t>
                      </a:r>
                    </a:p>
                  </a:txBody>
                  <a:tcPr marL="6077" marR="6077" marT="6077" marB="0" anchor="b">
                    <a:lnL>
                      <a:noFill/>
                    </a:lnL>
                    <a:lnR>
                      <a:noFill/>
                    </a:lnR>
                    <a:lnT>
                      <a:noFill/>
                    </a:lnT>
                    <a:lnB>
                      <a:noFill/>
                    </a:lnB>
                  </a:tcPr>
                </a:tc>
                <a:tc>
                  <a:txBody>
                    <a:bodyPr/>
                    <a:lstStyle/>
                    <a:p>
                      <a:pPr algn="r" fontAlgn="b"/>
                      <a:r>
                        <a:rPr lang="en-US" sz="600" b="0" i="0" u="none" strike="noStrike">
                          <a:effectLst/>
                          <a:latin typeface="Arial"/>
                        </a:rPr>
                        <a:t>6/11/2007</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Rush-book</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Pre-Assigning</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82</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17.38</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1,058</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13</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r>
                        <a:rPr lang="en-US" sz="600" b="1" i="0" u="none" strike="noStrike">
                          <a:effectLst/>
                          <a:latin typeface="Arial"/>
                        </a:rPr>
                        <a:t>Step 2</a:t>
                      </a:r>
                    </a:p>
                  </a:txBody>
                  <a:tcPr marL="6077" marR="6077" marT="6077" marB="0" anchor="b">
                    <a:lnL>
                      <a:noFill/>
                    </a:lnL>
                    <a:lnR>
                      <a:noFill/>
                    </a:lnR>
                    <a:lnT>
                      <a:noFill/>
                    </a:lnT>
                    <a:lnB>
                      <a:noFill/>
                    </a:lnB>
                  </a:tcPr>
                </a:tc>
                <a:tc>
                  <a:txBody>
                    <a:bodyPr/>
                    <a:lstStyle/>
                    <a:p>
                      <a:pPr algn="r" fontAlgn="b"/>
                      <a:r>
                        <a:rPr lang="en-US" sz="600" b="0" i="0" u="none" strike="noStrike">
                          <a:effectLst/>
                          <a:latin typeface="Arial"/>
                        </a:rPr>
                        <a:t>6/11/2007</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Rush-book</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Assigning</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26</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7.14</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434</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17</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Rush-book</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Assigning</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82</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23.45</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1,425</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17</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r>
                        <a:rPr lang="en-US" sz="600" b="1" i="0" u="none" strike="noStrike">
                          <a:effectLst/>
                          <a:latin typeface="Arial"/>
                        </a:rPr>
                        <a:t>Step 3</a:t>
                      </a:r>
                    </a:p>
                  </a:txBody>
                  <a:tcPr marL="6077" marR="6077" marT="6077" marB="0" anchor="b">
                    <a:lnL>
                      <a:noFill/>
                    </a:lnL>
                    <a:lnR>
                      <a:noFill/>
                    </a:lnR>
                    <a:lnT>
                      <a:noFill/>
                    </a:lnT>
                    <a:lnB>
                      <a:noFill/>
                    </a:lnB>
                  </a:tcPr>
                </a:tc>
                <a:tc>
                  <a:txBody>
                    <a:bodyPr/>
                    <a:lstStyle/>
                    <a:p>
                      <a:pPr algn="r" fontAlgn="b"/>
                      <a:r>
                        <a:rPr lang="en-US" sz="600" b="0" i="0" u="none" strike="noStrike">
                          <a:effectLst/>
                          <a:latin typeface="Arial"/>
                        </a:rPr>
                        <a:t>6/11/2007</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Rush-book</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Covering</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26</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9.16</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556</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21</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Rush-book</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Covering</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82</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37.04</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2,224</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27</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r>
                        <a:rPr lang="en-US" sz="600" b="1" i="0" u="none" strike="noStrike">
                          <a:effectLst/>
                          <a:latin typeface="Arial"/>
                        </a:rPr>
                        <a:t>Step 4</a:t>
                      </a:r>
                    </a:p>
                  </a:txBody>
                  <a:tcPr marL="6077" marR="6077" marT="6077" marB="0" anchor="b">
                    <a:lnL>
                      <a:noFill/>
                    </a:lnL>
                    <a:lnR>
                      <a:noFill/>
                    </a:lnR>
                    <a:lnT>
                      <a:noFill/>
                    </a:lnT>
                    <a:lnB>
                      <a:noFill/>
                    </a:lnB>
                  </a:tcPr>
                </a:tc>
                <a:tc>
                  <a:txBody>
                    <a:bodyPr/>
                    <a:lstStyle/>
                    <a:p>
                      <a:pPr algn="r" fontAlgn="b"/>
                      <a:r>
                        <a:rPr lang="en-US" sz="600" b="0" i="0" u="none" strike="noStrike">
                          <a:effectLst/>
                          <a:latin typeface="Arial"/>
                        </a:rPr>
                        <a:t>6/12/2007</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Rush-book</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Glueing</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51</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6.17</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377</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7</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Rush-book</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Glueing</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22</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2.17</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137</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6</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r>
                        <a:rPr lang="en-US" sz="600" b="1" i="0" u="none" strike="noStrike">
                          <a:effectLst/>
                          <a:latin typeface="Arial"/>
                        </a:rPr>
                        <a:t>Step 5</a:t>
                      </a:r>
                    </a:p>
                  </a:txBody>
                  <a:tcPr marL="6077" marR="6077" marT="6077" marB="0" anchor="b">
                    <a:lnL>
                      <a:noFill/>
                    </a:lnL>
                    <a:lnR>
                      <a:noFill/>
                    </a:lnR>
                    <a:lnT>
                      <a:noFill/>
                    </a:lnT>
                    <a:lnB>
                      <a:noFill/>
                    </a:lnB>
                  </a:tcPr>
                </a:tc>
                <a:tc>
                  <a:txBody>
                    <a:bodyPr/>
                    <a:lstStyle/>
                    <a:p>
                      <a:pPr algn="r" fontAlgn="b"/>
                      <a:r>
                        <a:rPr lang="en-US" sz="600" b="0" i="0" u="none" strike="noStrike">
                          <a:effectLst/>
                          <a:latin typeface="Arial"/>
                        </a:rPr>
                        <a:t>6/12/2007</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Rush-book</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Sort into bins</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115</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7.26</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446</a:t>
                      </a: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4</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r>
                        <a:rPr lang="en-US" sz="600" b="1" i="0" u="none" strike="noStrike">
                          <a:effectLst/>
                          <a:latin typeface="Arial"/>
                        </a:rPr>
                        <a:t>Total time</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Minimum</a:t>
                      </a: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1.01</a:t>
                      </a: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61</a:t>
                      </a:r>
                    </a:p>
                  </a:txBody>
                  <a:tcPr marL="6077" marR="6077" marT="6077" marB="0" anchor="b">
                    <a:lnL>
                      <a:noFill/>
                    </a:lnL>
                    <a:lnR>
                      <a:noFill/>
                    </a:lnR>
                    <a:lnT>
                      <a:noFill/>
                    </a:lnT>
                    <a:lnB>
                      <a:noFill/>
                    </a:lnB>
                  </a:tcPr>
                </a:tc>
              </a:tr>
              <a:tr h="140035">
                <a:tc>
                  <a:txBody>
                    <a:bodyPr/>
                    <a:lstStyle/>
                    <a:p>
                      <a:pPr algn="l" fontAlgn="b"/>
                      <a:endParaRPr lang="en-US" sz="600" b="1"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r>
                        <a:rPr lang="en-US" sz="600" b="1" i="0" u="none" strike="noStrike">
                          <a:effectLst/>
                          <a:latin typeface="Arial"/>
                        </a:rPr>
                        <a:t>Total time</a:t>
                      </a:r>
                    </a:p>
                  </a:txBody>
                  <a:tcPr marL="6077" marR="6077" marT="6077" marB="0" anchor="b">
                    <a:lnL>
                      <a:noFill/>
                    </a:lnL>
                    <a:lnR>
                      <a:noFill/>
                    </a:lnR>
                    <a:lnT>
                      <a:noFill/>
                    </a:lnT>
                    <a:lnB>
                      <a:noFill/>
                    </a:lnB>
                  </a:tcPr>
                </a:tc>
                <a:tc>
                  <a:txBody>
                    <a:bodyPr/>
                    <a:lstStyle/>
                    <a:p>
                      <a:pPr algn="l" fontAlgn="b"/>
                      <a:r>
                        <a:rPr lang="en-US" sz="600" b="0" i="0" u="none" strike="noStrike">
                          <a:effectLst/>
                          <a:latin typeface="Arial"/>
                        </a:rPr>
                        <a:t>Maximum</a:t>
                      </a: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1.05</a:t>
                      </a:r>
                    </a:p>
                  </a:txBody>
                  <a:tcPr marL="6077" marR="6077" marT="6077" marB="0" anchor="b">
                    <a:lnL>
                      <a:noFill/>
                    </a:lnL>
                    <a:lnR>
                      <a:noFill/>
                    </a:lnR>
                    <a:lnT>
                      <a:noFill/>
                    </a:lnT>
                    <a:lnB>
                      <a:noFill/>
                    </a:lnB>
                  </a:tcPr>
                </a:tc>
                <a:tc>
                  <a:txBody>
                    <a:bodyPr/>
                    <a:lstStyle/>
                    <a:p>
                      <a:pPr algn="ctr"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ctr" fontAlgn="b"/>
                      <a:r>
                        <a:rPr lang="en-US" sz="600" b="0" i="0" u="none" strike="noStrike">
                          <a:effectLst/>
                          <a:latin typeface="Arial"/>
                        </a:rPr>
                        <a:t>65</a:t>
                      </a:r>
                    </a:p>
                  </a:txBody>
                  <a:tcPr marL="6077" marR="6077" marT="6077" marB="0" anchor="b">
                    <a:lnL>
                      <a:noFill/>
                    </a:lnL>
                    <a:lnR>
                      <a:noFill/>
                    </a:lnR>
                    <a:lnT>
                      <a:noFill/>
                    </a:lnT>
                    <a:lnB>
                      <a:noFill/>
                    </a:lnB>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gridSpan="7">
                  <a:txBody>
                    <a:bodyPr/>
                    <a:lstStyle/>
                    <a:p>
                      <a:pPr algn="l" fontAlgn="b"/>
                      <a:r>
                        <a:rPr lang="en-US" sz="600" b="1" i="0" u="none" strike="noStrike">
                          <a:effectLst/>
                          <a:latin typeface="Arial"/>
                        </a:rPr>
                        <a:t>Assigning steps for processing hard back books with covers</a:t>
                      </a:r>
                    </a:p>
                  </a:txBody>
                  <a:tcPr marL="6077" marR="6077" marT="60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gridSpan="7">
                  <a:txBody>
                    <a:bodyPr/>
                    <a:lstStyle/>
                    <a:p>
                      <a:pPr algn="l" fontAlgn="b"/>
                      <a:r>
                        <a:rPr lang="en-US" sz="600" b="1" i="0" u="none" strike="noStrike">
                          <a:effectLst/>
                          <a:latin typeface="Arial"/>
                        </a:rPr>
                        <a:t>Step 1</a:t>
                      </a:r>
                      <a:r>
                        <a:rPr lang="en-US" sz="600" b="0" i="0" u="none" strike="noStrike">
                          <a:effectLst/>
                          <a:latin typeface="Arial"/>
                        </a:rPr>
                        <a:t>- Verify # of items, place spine label and BCPL stickers on book, then </a:t>
                      </a:r>
                      <a:r>
                        <a:rPr lang="en-US" sz="600" b="0" i="0" u="sng" strike="noStrike">
                          <a:effectLst/>
                          <a:latin typeface="Arial"/>
                        </a:rPr>
                        <a:t>place back on cart</a:t>
                      </a:r>
                      <a:endParaRPr lang="en-US" sz="600" b="1" i="0" u="none" strike="noStrike">
                        <a:effectLst/>
                        <a:latin typeface="Arial"/>
                      </a:endParaRPr>
                    </a:p>
                  </a:txBody>
                  <a:tcPr marL="6077" marR="6077" marT="60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r>
              <a:tr h="271832">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gridSpan="7">
                  <a:txBody>
                    <a:bodyPr/>
                    <a:lstStyle/>
                    <a:p>
                      <a:pPr algn="l" fontAlgn="b"/>
                      <a:r>
                        <a:rPr lang="en-US" sz="600" b="1" i="0" u="none" strike="noStrike">
                          <a:effectLst/>
                          <a:latin typeface="Arial"/>
                        </a:rPr>
                        <a:t>Step 2</a:t>
                      </a:r>
                      <a:r>
                        <a:rPr lang="en-US" sz="600" b="0" i="0" u="none" strike="noStrike">
                          <a:effectLst/>
                          <a:latin typeface="Arial"/>
                        </a:rPr>
                        <a:t>- Stamp branch lable with date on item, place barcode label on book note item # on conversion</a:t>
                      </a:r>
                      <a:endParaRPr lang="en-US" sz="600" b="1" i="0" u="none" strike="noStrike">
                        <a:effectLst/>
                        <a:latin typeface="Arial"/>
                      </a:endParaRPr>
                    </a:p>
                  </a:txBody>
                  <a:tcPr marL="6077" marR="6077" marT="60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gridSpan="7">
                  <a:txBody>
                    <a:bodyPr/>
                    <a:lstStyle/>
                    <a:p>
                      <a:pPr algn="l" fontAlgn="b"/>
                      <a:r>
                        <a:rPr lang="en-US" sz="600" b="0" i="0" u="none" strike="noStrike">
                          <a:effectLst/>
                          <a:latin typeface="Arial"/>
                        </a:rPr>
                        <a:t>            sheet, then </a:t>
                      </a:r>
                      <a:r>
                        <a:rPr lang="en-US" sz="600" b="0" i="0" u="sng" strike="noStrike">
                          <a:effectLst/>
                          <a:latin typeface="Arial"/>
                        </a:rPr>
                        <a:t>place back on cart</a:t>
                      </a:r>
                      <a:endParaRPr lang="en-US" sz="600" b="0" i="0" u="none" strike="noStrike">
                        <a:effectLst/>
                        <a:latin typeface="Arial"/>
                      </a:endParaRPr>
                    </a:p>
                  </a:txBody>
                  <a:tcPr marL="6077" marR="6077" marT="60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gridSpan="7">
                  <a:txBody>
                    <a:bodyPr/>
                    <a:lstStyle/>
                    <a:p>
                      <a:pPr algn="l" fontAlgn="b"/>
                      <a:r>
                        <a:rPr lang="en-US" sz="600" b="1" i="0" u="none" strike="noStrike">
                          <a:effectLst/>
                          <a:latin typeface="Arial"/>
                        </a:rPr>
                        <a:t>Step 3</a:t>
                      </a:r>
                      <a:r>
                        <a:rPr lang="en-US" sz="600" b="0" i="0" u="none" strike="noStrike">
                          <a:effectLst/>
                          <a:latin typeface="Arial"/>
                        </a:rPr>
                        <a:t>- Measure book size, get plastic covers, place on books and place new sticker in item, then</a:t>
                      </a:r>
                      <a:endParaRPr lang="en-US" sz="600" b="1" i="0" u="none" strike="noStrike">
                        <a:effectLst/>
                        <a:latin typeface="Arial"/>
                      </a:endParaRPr>
                    </a:p>
                  </a:txBody>
                  <a:tcPr marL="6077" marR="6077" marT="60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gridSpan="7">
                  <a:txBody>
                    <a:bodyPr/>
                    <a:lstStyle/>
                    <a:p>
                      <a:pPr algn="l" fontAlgn="b"/>
                      <a:r>
                        <a:rPr lang="en-US" sz="600" b="0" i="0" u="none" strike="noStrike">
                          <a:effectLst/>
                          <a:latin typeface="Arial"/>
                        </a:rPr>
                        <a:t>              </a:t>
                      </a:r>
                      <a:r>
                        <a:rPr lang="en-US" sz="600" b="0" i="0" u="sng" strike="noStrike">
                          <a:effectLst/>
                          <a:latin typeface="Arial"/>
                        </a:rPr>
                        <a:t>place item back on cart</a:t>
                      </a:r>
                      <a:endParaRPr lang="en-US" sz="600" b="0" i="0" u="none" strike="noStrike">
                        <a:effectLst/>
                        <a:latin typeface="Arial"/>
                      </a:endParaRPr>
                    </a:p>
                  </a:txBody>
                  <a:tcPr marL="6077" marR="6077" marT="60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gridSpan="7">
                  <a:txBody>
                    <a:bodyPr/>
                    <a:lstStyle/>
                    <a:p>
                      <a:pPr algn="l" fontAlgn="b"/>
                      <a:r>
                        <a:rPr lang="en-US" sz="600" b="1" i="0" u="none" strike="noStrike">
                          <a:effectLst/>
                          <a:latin typeface="Arial"/>
                        </a:rPr>
                        <a:t>Step 4</a:t>
                      </a:r>
                      <a:r>
                        <a:rPr lang="en-US" sz="600" b="0" i="0" u="none" strike="noStrike">
                          <a:effectLst/>
                          <a:latin typeface="Arial"/>
                        </a:rPr>
                        <a:t>- Glue cover on item and </a:t>
                      </a:r>
                      <a:r>
                        <a:rPr lang="en-US" sz="600" b="0" i="0" u="sng" strike="noStrike">
                          <a:effectLst/>
                          <a:latin typeface="Arial"/>
                        </a:rPr>
                        <a:t>place back on car</a:t>
                      </a:r>
                      <a:r>
                        <a:rPr lang="en-US" sz="600" b="0" i="0" u="none" strike="noStrike">
                          <a:effectLst/>
                          <a:latin typeface="Arial"/>
                        </a:rPr>
                        <a:t>t</a:t>
                      </a:r>
                      <a:endParaRPr lang="en-US" sz="600" b="1" i="0" u="none" strike="noStrike">
                        <a:effectLst/>
                        <a:latin typeface="Arial"/>
                      </a:endParaRPr>
                    </a:p>
                  </a:txBody>
                  <a:tcPr marL="6077" marR="6077" marT="60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r>
              <a:tr h="140035">
                <a:tc>
                  <a:txBody>
                    <a:bodyPr/>
                    <a:lstStyle/>
                    <a:p>
                      <a:pPr algn="l" fontAlgn="b"/>
                      <a:endParaRPr lang="en-US" sz="600" b="0" i="0" u="none" strike="noStrike">
                        <a:effectLst/>
                        <a:latin typeface="Arial"/>
                      </a:endParaRPr>
                    </a:p>
                  </a:txBody>
                  <a:tcPr marL="6077" marR="6077" marT="6077" marB="0" anchor="b">
                    <a:lnL>
                      <a:noFill/>
                    </a:lnL>
                    <a:lnR>
                      <a:noFill/>
                    </a:lnR>
                    <a:lnT>
                      <a:noFill/>
                    </a:lnT>
                    <a:lnB>
                      <a:noFill/>
                    </a:lnB>
                  </a:tcPr>
                </a:tc>
                <a:tc gridSpan="7">
                  <a:txBody>
                    <a:bodyPr/>
                    <a:lstStyle/>
                    <a:p>
                      <a:pPr algn="l" fontAlgn="b"/>
                      <a:r>
                        <a:rPr lang="en-US" sz="600" b="1" i="0" u="none" strike="noStrike" dirty="0">
                          <a:effectLst/>
                          <a:latin typeface="Arial"/>
                        </a:rPr>
                        <a:t>Step 5</a:t>
                      </a:r>
                      <a:r>
                        <a:rPr lang="en-US" sz="600" b="0" i="0" u="none" strike="noStrike" dirty="0">
                          <a:effectLst/>
                          <a:latin typeface="Arial"/>
                        </a:rPr>
                        <a:t>- Sort items on to shelves to be delivered to branches</a:t>
                      </a:r>
                      <a:endParaRPr lang="en-US" sz="600" b="1" i="0" u="none" strike="noStrike" dirty="0">
                        <a:effectLst/>
                        <a:latin typeface="Arial"/>
                      </a:endParaRPr>
                    </a:p>
                  </a:txBody>
                  <a:tcPr marL="6077" marR="6077" marT="60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2645340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normAutofit fontScale="90000"/>
          </a:bodyPr>
          <a:lstStyle/>
          <a:p>
            <a:r>
              <a:rPr lang="en-US" dirty="0"/>
              <a:t>Redesign </a:t>
            </a:r>
            <a:br>
              <a:rPr lang="en-US" dirty="0"/>
            </a:br>
            <a:endParaRPr lang="en-US" dirty="0"/>
          </a:p>
        </p:txBody>
      </p:sp>
      <p:sp>
        <p:nvSpPr>
          <p:cNvPr id="3" name="Content Placeholder 2"/>
          <p:cNvSpPr>
            <a:spLocks noGrp="1"/>
          </p:cNvSpPr>
          <p:nvPr>
            <p:ph idx="1"/>
          </p:nvPr>
        </p:nvSpPr>
        <p:spPr>
          <a:xfrm>
            <a:off x="1463040" y="1295400"/>
            <a:ext cx="6196405" cy="4724400"/>
          </a:xfrm>
        </p:spPr>
        <p:txBody>
          <a:bodyPr>
            <a:normAutofit fontScale="85000" lnSpcReduction="10000"/>
          </a:bodyPr>
          <a:lstStyle/>
          <a:p>
            <a:r>
              <a:rPr lang="en-US" dirty="0" smtClean="0"/>
              <a:t>“Time-Certain</a:t>
            </a:r>
            <a:r>
              <a:rPr lang="en-US" dirty="0"/>
              <a:t>” workflow model. </a:t>
            </a:r>
            <a:r>
              <a:rPr lang="en-US" dirty="0" smtClean="0"/>
              <a:t>	</a:t>
            </a:r>
          </a:p>
          <a:p>
            <a:pPr marL="0" indent="0">
              <a:buNone/>
            </a:pPr>
            <a:r>
              <a:rPr lang="en-US" dirty="0"/>
              <a:t>	</a:t>
            </a:r>
            <a:r>
              <a:rPr lang="en-US" dirty="0" smtClean="0"/>
              <a:t>-predetermined  #  of days (10-12)</a:t>
            </a:r>
          </a:p>
          <a:p>
            <a:pPr marL="0" indent="0">
              <a:buNone/>
            </a:pPr>
            <a:r>
              <a:rPr lang="en-US" dirty="0"/>
              <a:t>	</a:t>
            </a:r>
            <a:r>
              <a:rPr lang="en-US" dirty="0" smtClean="0"/>
              <a:t>-single </a:t>
            </a:r>
            <a:r>
              <a:rPr lang="en-US" dirty="0"/>
              <a:t>fast workflow </a:t>
            </a:r>
          </a:p>
          <a:p>
            <a:pPr marL="0" indent="0">
              <a:buNone/>
            </a:pPr>
            <a:r>
              <a:rPr lang="en-US" dirty="0" smtClean="0"/>
              <a:t>	-fewer workflow </a:t>
            </a:r>
            <a:r>
              <a:rPr lang="en-US" dirty="0"/>
              <a:t>“</a:t>
            </a:r>
            <a:r>
              <a:rPr lang="en-US" dirty="0" smtClean="0"/>
              <a:t>exceptions”</a:t>
            </a:r>
          </a:p>
          <a:p>
            <a:pPr marL="0" indent="0">
              <a:buNone/>
            </a:pPr>
            <a:endParaRPr lang="en-US" dirty="0" smtClean="0"/>
          </a:p>
          <a:p>
            <a:r>
              <a:rPr lang="en-US" dirty="0" smtClean="0"/>
              <a:t>Integrated </a:t>
            </a:r>
            <a:r>
              <a:rPr lang="en-US" dirty="0"/>
              <a:t>print and non-print </a:t>
            </a:r>
            <a:r>
              <a:rPr lang="en-US" dirty="0" smtClean="0"/>
              <a:t>workflows. </a:t>
            </a:r>
          </a:p>
          <a:p>
            <a:endParaRPr lang="en-US" dirty="0" smtClean="0"/>
          </a:p>
          <a:p>
            <a:r>
              <a:rPr lang="en-US" dirty="0" smtClean="0"/>
              <a:t>Streamlining…lots </a:t>
            </a:r>
            <a:r>
              <a:rPr lang="en-US" dirty="0"/>
              <a:t>of streamlining</a:t>
            </a:r>
            <a:r>
              <a:rPr lang="en-US" dirty="0" smtClean="0"/>
              <a:t>!  </a:t>
            </a:r>
          </a:p>
          <a:p>
            <a:endParaRPr lang="en-US" dirty="0"/>
          </a:p>
          <a:p>
            <a:r>
              <a:rPr lang="en-US" dirty="0" smtClean="0"/>
              <a:t>“Cart</a:t>
            </a:r>
            <a:r>
              <a:rPr lang="en-US" dirty="0"/>
              <a:t>” model for material storage and movement. </a:t>
            </a:r>
            <a:endParaRPr lang="en-US" dirty="0" smtClean="0"/>
          </a:p>
          <a:p>
            <a:endParaRPr lang="en-US" dirty="0" smtClean="0"/>
          </a:p>
          <a:p>
            <a:r>
              <a:rPr lang="en-US" dirty="0" smtClean="0"/>
              <a:t>Cataloging in advance</a:t>
            </a:r>
          </a:p>
          <a:p>
            <a:endParaRPr lang="en-US" dirty="0" smtClean="0"/>
          </a:p>
          <a:p>
            <a:r>
              <a:rPr lang="en-US" dirty="0" smtClean="0"/>
              <a:t>Centralized filling of holds</a:t>
            </a:r>
            <a:endParaRPr lang="en-US" dirty="0"/>
          </a:p>
        </p:txBody>
      </p:sp>
    </p:spTree>
    <p:extLst>
      <p:ext uri="{BB962C8B-B14F-4D97-AF65-F5344CB8AC3E}">
        <p14:creationId xmlns:p14="http://schemas.microsoft.com/office/powerpoint/2010/main" xmlns="" val="2540259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905000"/>
            <a:ext cx="6196405" cy="3818069"/>
          </a:xfrm>
        </p:spPr>
        <p:txBody>
          <a:bodyPr>
            <a:normAutofit fontScale="77500" lnSpcReduction="20000"/>
          </a:bodyPr>
          <a:lstStyle/>
          <a:p>
            <a:r>
              <a:rPr lang="en-US" dirty="0" smtClean="0"/>
              <a:t>Processing</a:t>
            </a:r>
            <a:r>
              <a:rPr lang="en-US" dirty="0"/>
              <a:t>, packaging and labeling </a:t>
            </a:r>
            <a:r>
              <a:rPr lang="en-US" dirty="0" smtClean="0"/>
              <a:t>modifications</a:t>
            </a:r>
          </a:p>
          <a:p>
            <a:endParaRPr lang="en-US" dirty="0" smtClean="0"/>
          </a:p>
          <a:p>
            <a:r>
              <a:rPr lang="en-US" dirty="0" smtClean="0"/>
              <a:t>Rethought RUSH ( 3-5% , not 30-40% ) </a:t>
            </a:r>
          </a:p>
          <a:p>
            <a:endParaRPr lang="en-US" dirty="0" smtClean="0"/>
          </a:p>
          <a:p>
            <a:r>
              <a:rPr lang="en-US" dirty="0" smtClean="0"/>
              <a:t>Evened out collection spending (% per month)</a:t>
            </a:r>
          </a:p>
          <a:p>
            <a:endParaRPr lang="en-US" dirty="0"/>
          </a:p>
          <a:p>
            <a:r>
              <a:rPr lang="en-US" dirty="0" smtClean="0"/>
              <a:t>Cross-trained everyone!</a:t>
            </a:r>
          </a:p>
          <a:p>
            <a:pPr marL="0" indent="0">
              <a:buNone/>
            </a:pPr>
            <a:endParaRPr lang="en-US" dirty="0" smtClean="0"/>
          </a:p>
          <a:p>
            <a:r>
              <a:rPr lang="en-US" dirty="0"/>
              <a:t>Flexible, proactive use of staff time to meet workload needs</a:t>
            </a:r>
          </a:p>
          <a:p>
            <a:pPr marL="0" indent="0">
              <a:buNone/>
            </a:pPr>
            <a:endParaRPr lang="en-US" dirty="0"/>
          </a:p>
          <a:p>
            <a:r>
              <a:rPr lang="en-US" dirty="0" smtClean="0"/>
              <a:t>Established, then leaned on, accountability </a:t>
            </a:r>
            <a:r>
              <a:rPr lang="en-US" dirty="0"/>
              <a:t>and production standards.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990600"/>
            <a:ext cx="6962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897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1" y="990600"/>
            <a:ext cx="67818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1040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57200" y="152400"/>
            <a:ext cx="8077200" cy="6553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187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Rebuild</a:t>
            </a:r>
            <a:endParaRPr lang="en-US" dirty="0"/>
          </a:p>
        </p:txBody>
      </p:sp>
      <p:sp>
        <p:nvSpPr>
          <p:cNvPr id="3" name="Content Placeholder 2"/>
          <p:cNvSpPr>
            <a:spLocks noGrp="1"/>
          </p:cNvSpPr>
          <p:nvPr>
            <p:ph idx="1"/>
          </p:nvPr>
        </p:nvSpPr>
        <p:spPr>
          <a:xfrm>
            <a:off x="1463040" y="2133601"/>
            <a:ext cx="6196405" cy="3589468"/>
          </a:xfrm>
        </p:spPr>
        <p:txBody>
          <a:bodyPr/>
          <a:lstStyle/>
          <a:p>
            <a:r>
              <a:rPr lang="en-US" sz="2800" dirty="0" smtClean="0"/>
              <a:t>Make the physical work spaces reflect and support the new workflow</a:t>
            </a:r>
          </a:p>
          <a:p>
            <a:endParaRPr lang="en-US" sz="2800" dirty="0" smtClean="0"/>
          </a:p>
          <a:p>
            <a:r>
              <a:rPr lang="en-US" sz="2800" dirty="0"/>
              <a:t>S</a:t>
            </a:r>
            <a:r>
              <a:rPr lang="en-US" sz="2800" dirty="0" smtClean="0"/>
              <a:t>taff move to where the work is.</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xmlns="" val="3203170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C:\Users\jccooke\Desktop\2013-09-16 09.56.3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9516" y="752959"/>
            <a:ext cx="7848600" cy="5562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362200" y="5934670"/>
            <a:ext cx="295915"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3343914" y="4374987"/>
            <a:ext cx="143515"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3267713" y="2819400"/>
            <a:ext cx="295915"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4276084" y="2514600"/>
            <a:ext cx="295915"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5181600" y="2858736"/>
            <a:ext cx="295915"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4795897" y="4343400"/>
            <a:ext cx="295915"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4677335" y="5853894"/>
            <a:ext cx="533399"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Up Arrow 3"/>
          <p:cNvSpPr/>
          <p:nvPr/>
        </p:nvSpPr>
        <p:spPr>
          <a:xfrm>
            <a:off x="2658115" y="565992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311265" y="568721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1117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jccooke\Desktop\HarryPotter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8241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C:\Users\jccooke\Desktop\2013-09-18 16.32.3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279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1"/>
          </p:nvPr>
        </p:nvSpPr>
        <p:spPr/>
        <p:txBody>
          <a:bodyPr>
            <a:normAutofit/>
          </a:bodyPr>
          <a:lstStyle/>
          <a:p>
            <a:r>
              <a:rPr lang="en-US" sz="2800" dirty="0" smtClean="0"/>
              <a:t>We do/did it all ! And lots of it!</a:t>
            </a:r>
          </a:p>
          <a:p>
            <a:pPr marL="0" indent="0">
              <a:buNone/>
            </a:pPr>
            <a:endParaRPr lang="en-US" sz="2800" dirty="0"/>
          </a:p>
          <a:p>
            <a:r>
              <a:rPr lang="en-US" sz="2800" dirty="0" smtClean="0"/>
              <a:t>Items processed…20% growth</a:t>
            </a:r>
          </a:p>
          <a:p>
            <a:endParaRPr lang="en-US" sz="2800" dirty="0" smtClean="0"/>
          </a:p>
          <a:p>
            <a:r>
              <a:rPr lang="en-US" sz="2800" dirty="0" smtClean="0"/>
              <a:t>Staffing to do the work…not so much</a:t>
            </a:r>
            <a:endParaRPr lang="en-US" sz="2800" dirty="0"/>
          </a:p>
        </p:txBody>
      </p:sp>
    </p:spTree>
    <p:extLst>
      <p:ext uri="{BB962C8B-B14F-4D97-AF65-F5344CB8AC3E}">
        <p14:creationId xmlns:p14="http://schemas.microsoft.com/office/powerpoint/2010/main" xmlns="" val="252995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05977" cy="935018"/>
          </a:xfrm>
        </p:spPr>
        <p:txBody>
          <a:bodyPr/>
          <a:lstStyle/>
          <a:p>
            <a:r>
              <a:rPr lang="en-US" dirty="0" smtClean="0"/>
              <a:t>Results</a:t>
            </a:r>
            <a:endParaRPr lang="en-US" dirty="0"/>
          </a:p>
        </p:txBody>
      </p:sp>
      <p:sp>
        <p:nvSpPr>
          <p:cNvPr id="3" name="Content Placeholder 2"/>
          <p:cNvSpPr>
            <a:spLocks noGrp="1"/>
          </p:cNvSpPr>
          <p:nvPr>
            <p:ph idx="1"/>
          </p:nvPr>
        </p:nvSpPr>
        <p:spPr>
          <a:xfrm>
            <a:off x="1463040" y="1752600"/>
            <a:ext cx="6196405" cy="3970469"/>
          </a:xfrm>
        </p:spPr>
        <p:txBody>
          <a:bodyPr>
            <a:normAutofit/>
          </a:bodyPr>
          <a:lstStyle/>
          <a:p>
            <a:r>
              <a:rPr lang="en-US" dirty="0" smtClean="0"/>
              <a:t>Production rose from 12 carts per day to 20 or more</a:t>
            </a:r>
          </a:p>
          <a:p>
            <a:pPr marL="0" indent="0">
              <a:buNone/>
            </a:pPr>
            <a:endParaRPr lang="en-US" dirty="0" smtClean="0"/>
          </a:p>
          <a:p>
            <a:r>
              <a:rPr lang="en-US" dirty="0" smtClean="0"/>
              <a:t>Fewer, and more predictable, workload peaks and valleys</a:t>
            </a:r>
          </a:p>
          <a:p>
            <a:endParaRPr lang="en-US" dirty="0" smtClean="0"/>
          </a:p>
          <a:p>
            <a:r>
              <a:rPr lang="en-US" dirty="0" smtClean="0"/>
              <a:t>Productivity UP; Errors DOWN</a:t>
            </a:r>
          </a:p>
          <a:p>
            <a:endParaRPr lang="en-US" dirty="0" smtClean="0"/>
          </a:p>
          <a:p>
            <a:r>
              <a:rPr lang="en-US" dirty="0" smtClean="0"/>
              <a:t>Loading dock to branch—10 days, often less!</a:t>
            </a:r>
          </a:p>
          <a:p>
            <a:endParaRPr lang="en-US" dirty="0"/>
          </a:p>
        </p:txBody>
      </p:sp>
    </p:spTree>
    <p:extLst>
      <p:ext uri="{BB962C8B-B14F-4D97-AF65-F5344CB8AC3E}">
        <p14:creationId xmlns:p14="http://schemas.microsoft.com/office/powerpoint/2010/main" xmlns="" val="2180727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Results</a:t>
            </a:r>
            <a:endParaRPr lang="en-US" dirty="0"/>
          </a:p>
        </p:txBody>
      </p:sp>
      <p:sp>
        <p:nvSpPr>
          <p:cNvPr id="3" name="Content Placeholder 2"/>
          <p:cNvSpPr>
            <a:spLocks noGrp="1"/>
          </p:cNvSpPr>
          <p:nvPr>
            <p:ph idx="1"/>
          </p:nvPr>
        </p:nvSpPr>
        <p:spPr>
          <a:xfrm>
            <a:off x="1463040" y="1828800"/>
            <a:ext cx="6196405" cy="3894269"/>
          </a:xfrm>
        </p:spPr>
        <p:txBody>
          <a:bodyPr>
            <a:normAutofit/>
          </a:bodyPr>
          <a:lstStyle/>
          <a:p>
            <a:pPr marL="0" indent="0">
              <a:buNone/>
            </a:pPr>
            <a:endParaRPr lang="en-US" dirty="0" smtClean="0"/>
          </a:p>
          <a:p>
            <a:r>
              <a:rPr lang="en-US" dirty="0"/>
              <a:t>Cart production up </a:t>
            </a:r>
            <a:r>
              <a:rPr lang="en-US" dirty="0" smtClean="0"/>
              <a:t>50+%</a:t>
            </a:r>
          </a:p>
          <a:p>
            <a:endParaRPr lang="en-US" dirty="0"/>
          </a:p>
          <a:p>
            <a:r>
              <a:rPr lang="en-US" dirty="0" smtClean="0"/>
              <a:t>Reduced per-cart </a:t>
            </a:r>
            <a:r>
              <a:rPr lang="en-US" dirty="0"/>
              <a:t>staff time by 35</a:t>
            </a:r>
            <a:r>
              <a:rPr lang="en-US" dirty="0" smtClean="0"/>
              <a:t>%</a:t>
            </a:r>
            <a:endParaRPr lang="en-US" dirty="0"/>
          </a:p>
          <a:p>
            <a:endParaRPr lang="en-US" dirty="0"/>
          </a:p>
          <a:p>
            <a:r>
              <a:rPr lang="en-US" dirty="0"/>
              <a:t>I</a:t>
            </a:r>
            <a:r>
              <a:rPr lang="en-US" dirty="0" smtClean="0"/>
              <a:t>ncreased per-hour </a:t>
            </a:r>
            <a:r>
              <a:rPr lang="en-US" dirty="0"/>
              <a:t>production by 50</a:t>
            </a:r>
            <a:r>
              <a:rPr lang="en-US" dirty="0" smtClean="0"/>
              <a:t>%</a:t>
            </a:r>
            <a:endParaRPr lang="en-US" dirty="0"/>
          </a:p>
          <a:p>
            <a:endParaRPr lang="en-US" dirty="0"/>
          </a:p>
        </p:txBody>
      </p:sp>
    </p:spTree>
    <p:extLst>
      <p:ext uri="{BB962C8B-B14F-4D97-AF65-F5344CB8AC3E}">
        <p14:creationId xmlns:p14="http://schemas.microsoft.com/office/powerpoint/2010/main" xmlns="" val="146347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normAutofit fontScale="90000"/>
          </a:bodyPr>
          <a:lstStyle/>
          <a:p>
            <a:r>
              <a:rPr lang="en-US" dirty="0" smtClean="0"/>
              <a:t>…And Today</a:t>
            </a:r>
            <a:r>
              <a:rPr lang="en-US" dirty="0"/>
              <a:t/>
            </a:r>
            <a:br>
              <a:rPr lang="en-US" dirty="0"/>
            </a:br>
            <a:endParaRPr lang="en-US" dirty="0"/>
          </a:p>
        </p:txBody>
      </p:sp>
      <p:sp>
        <p:nvSpPr>
          <p:cNvPr id="3" name="Content Placeholder 2"/>
          <p:cNvSpPr>
            <a:spLocks noGrp="1"/>
          </p:cNvSpPr>
          <p:nvPr>
            <p:ph idx="1"/>
          </p:nvPr>
        </p:nvSpPr>
        <p:spPr>
          <a:xfrm>
            <a:off x="1463040" y="1600200"/>
            <a:ext cx="6196405" cy="4122869"/>
          </a:xfrm>
        </p:spPr>
        <p:txBody>
          <a:bodyPr>
            <a:normAutofit/>
          </a:bodyPr>
          <a:lstStyle/>
          <a:p>
            <a:r>
              <a:rPr lang="en-US" dirty="0" smtClean="0"/>
              <a:t>Daily Rounds</a:t>
            </a:r>
          </a:p>
          <a:p>
            <a:r>
              <a:rPr lang="en-US" dirty="0" smtClean="0"/>
              <a:t>Keep refining , rethinking, looking for efficiencies</a:t>
            </a:r>
          </a:p>
          <a:p>
            <a:r>
              <a:rPr lang="en-US" dirty="0" smtClean="0"/>
              <a:t>No more security cases !!</a:t>
            </a:r>
          </a:p>
          <a:p>
            <a:r>
              <a:rPr lang="en-US" dirty="0" smtClean="0"/>
              <a:t>Minimal labeling and handling</a:t>
            </a:r>
          </a:p>
          <a:p>
            <a:r>
              <a:rPr lang="en-US" dirty="0" smtClean="0"/>
              <a:t>20 carts per day is minimum daily output now</a:t>
            </a:r>
          </a:p>
          <a:p>
            <a:r>
              <a:rPr lang="en-US" u="sng" dirty="0" smtClean="0"/>
              <a:t>2-5 days</a:t>
            </a:r>
            <a:r>
              <a:rPr lang="en-US" dirty="0" smtClean="0"/>
              <a:t> loading dock to branch shelves</a:t>
            </a:r>
            <a:endParaRPr lang="en-US" dirty="0"/>
          </a:p>
        </p:txBody>
      </p:sp>
    </p:spTree>
    <p:extLst>
      <p:ext uri="{BB962C8B-B14F-4D97-AF65-F5344CB8AC3E}">
        <p14:creationId xmlns:p14="http://schemas.microsoft.com/office/powerpoint/2010/main" xmlns="" val="3090700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journey of continuous improvement goes on !</a:t>
            </a:r>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sz="3200" dirty="0" smtClean="0"/>
              <a:t>Thank you </a:t>
            </a:r>
          </a:p>
          <a:p>
            <a:pPr marL="0" indent="0" algn="ctr">
              <a:buNone/>
            </a:pPr>
            <a:endParaRPr lang="en-US" sz="3200" dirty="0" smtClean="0"/>
          </a:p>
          <a:p>
            <a:pPr marL="0" indent="0" algn="ctr">
              <a:buNone/>
            </a:pPr>
            <a:endParaRPr lang="en-US" sz="3200" dirty="0"/>
          </a:p>
          <a:p>
            <a:pPr marL="0" indent="0" algn="ctr">
              <a:buNone/>
            </a:pPr>
            <a:r>
              <a:rPr lang="en-US" sz="3200" dirty="0" smtClean="0"/>
              <a:t>James Cooke</a:t>
            </a:r>
          </a:p>
          <a:p>
            <a:pPr marL="0" indent="0" algn="ctr">
              <a:buNone/>
            </a:pPr>
            <a:r>
              <a:rPr lang="en-US" sz="3200" dirty="0" smtClean="0">
                <a:hlinkClick r:id="rId3"/>
              </a:rPr>
              <a:t>jccooke@bcpl.net</a:t>
            </a:r>
            <a:endParaRPr lang="en-US" sz="3200" dirty="0" smtClean="0"/>
          </a:p>
          <a:p>
            <a:endParaRPr lang="en-US" dirty="0"/>
          </a:p>
        </p:txBody>
      </p:sp>
    </p:spTree>
    <p:extLst>
      <p:ext uri="{BB962C8B-B14F-4D97-AF65-F5344CB8AC3E}">
        <p14:creationId xmlns:p14="http://schemas.microsoft.com/office/powerpoint/2010/main" xmlns="" val="231094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Not keeping up</a:t>
            </a:r>
          </a:p>
          <a:p>
            <a:pPr marL="0" indent="0">
              <a:buNone/>
            </a:pPr>
            <a:endParaRPr lang="en-US" sz="2800" dirty="0" smtClean="0"/>
          </a:p>
          <a:p>
            <a:r>
              <a:rPr lang="en-US" sz="2800" dirty="0" smtClean="0"/>
              <a:t>Backlogs---Up to 27 days </a:t>
            </a:r>
          </a:p>
          <a:p>
            <a:pPr marL="0" indent="0">
              <a:buNone/>
            </a:pPr>
            <a:endParaRPr lang="en-US" sz="2800" dirty="0" smtClean="0"/>
          </a:p>
          <a:p>
            <a:r>
              <a:rPr lang="en-US" sz="2800" dirty="0"/>
              <a:t>Fast or very slow</a:t>
            </a:r>
          </a:p>
          <a:p>
            <a:endParaRPr lang="en-US" sz="2800" dirty="0" smtClean="0"/>
          </a:p>
          <a:p>
            <a:r>
              <a:rPr lang="en-US" sz="2800" dirty="0" smtClean="0"/>
              <a:t>Lots of “RUSH”</a:t>
            </a:r>
          </a:p>
          <a:p>
            <a:endParaRPr lang="en-US" sz="2800" dirty="0" smtClean="0"/>
          </a:p>
          <a:p>
            <a:r>
              <a:rPr lang="en-US" sz="2800" dirty="0" smtClean="0"/>
              <a:t>Layers of process…but why?</a:t>
            </a:r>
            <a:endParaRPr lang="en-US" sz="2800" dirty="0"/>
          </a:p>
        </p:txBody>
      </p:sp>
    </p:spTree>
    <p:extLst>
      <p:ext uri="{BB962C8B-B14F-4D97-AF65-F5344CB8AC3E}">
        <p14:creationId xmlns:p14="http://schemas.microsoft.com/office/powerpoint/2010/main" xmlns="" val="760786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lvl="0"/>
            <a:r>
              <a:rPr lang="en-US" sz="2800" b="1" dirty="0"/>
              <a:t>To </a:t>
            </a:r>
            <a:r>
              <a:rPr lang="en-US" sz="2800" b="1" dirty="0" smtClean="0"/>
              <a:t>get </a:t>
            </a:r>
            <a:r>
              <a:rPr lang="en-US" sz="2800" b="1" u="sng" dirty="0"/>
              <a:t>all</a:t>
            </a:r>
            <a:r>
              <a:rPr lang="en-US" sz="2800" b="1" dirty="0"/>
              <a:t> BCPL’s print and non-print materials out to our customers as quickly and efficiently as </a:t>
            </a:r>
            <a:r>
              <a:rPr lang="en-US" sz="2800" b="1" dirty="0" smtClean="0"/>
              <a:t>possible</a:t>
            </a:r>
          </a:p>
          <a:p>
            <a:pPr marL="0" lvl="0" indent="0">
              <a:buNone/>
            </a:pPr>
            <a:endParaRPr lang="en-US" sz="2800" dirty="0"/>
          </a:p>
          <a:p>
            <a:pPr lvl="0"/>
            <a:r>
              <a:rPr lang="en-US" sz="2800" b="1" dirty="0"/>
              <a:t>To re-engineer </a:t>
            </a:r>
            <a:r>
              <a:rPr lang="en-US" sz="2800" b="1" dirty="0" smtClean="0"/>
              <a:t>a functional, but not great </a:t>
            </a:r>
            <a:r>
              <a:rPr lang="en-US" sz="2800" b="1" dirty="0"/>
              <a:t>working process to make it </a:t>
            </a:r>
            <a:r>
              <a:rPr lang="en-US" sz="2800" b="1" u="sng" dirty="0" smtClean="0"/>
              <a:t>optimal</a:t>
            </a:r>
            <a:r>
              <a:rPr lang="en-US" sz="2800" b="1" dirty="0" smtClean="0"/>
              <a:t>!</a:t>
            </a:r>
            <a:endParaRPr lang="en-US" sz="2800" dirty="0"/>
          </a:p>
          <a:p>
            <a:endParaRPr lang="en-US" dirty="0"/>
          </a:p>
        </p:txBody>
      </p:sp>
    </p:spTree>
    <p:extLst>
      <p:ext uri="{BB962C8B-B14F-4D97-AF65-F5344CB8AC3E}">
        <p14:creationId xmlns:p14="http://schemas.microsoft.com/office/powerpoint/2010/main" xmlns="" val="2337340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a:t>
            </a:r>
            <a:r>
              <a:rPr lang="en-US" dirty="0" smtClean="0"/>
              <a:t> Question:</a:t>
            </a:r>
            <a:endParaRPr lang="en-US" dirty="0"/>
          </a:p>
        </p:txBody>
      </p:sp>
      <p:sp>
        <p:nvSpPr>
          <p:cNvPr id="3" name="Content Placeholder 2"/>
          <p:cNvSpPr>
            <a:spLocks noGrp="1"/>
          </p:cNvSpPr>
          <p:nvPr>
            <p:ph idx="1"/>
          </p:nvPr>
        </p:nvSpPr>
        <p:spPr/>
        <p:txBody>
          <a:bodyPr/>
          <a:lstStyle/>
          <a:p>
            <a:endParaRPr lang="en-US" b="1" dirty="0" smtClean="0"/>
          </a:p>
          <a:p>
            <a:r>
              <a:rPr lang="en-US" sz="2800" b="1" dirty="0" smtClean="0"/>
              <a:t>What </a:t>
            </a:r>
            <a:r>
              <a:rPr lang="en-US" sz="2800" b="1" dirty="0"/>
              <a:t>would it take to get 95% </a:t>
            </a:r>
            <a:r>
              <a:rPr lang="en-US" sz="2800" b="1" dirty="0" smtClean="0"/>
              <a:t>of </a:t>
            </a:r>
            <a:r>
              <a:rPr lang="en-US" sz="2800" b="1" dirty="0"/>
              <a:t>new materials out to customers in 10 days </a:t>
            </a:r>
            <a:r>
              <a:rPr lang="en-US" sz="2800" b="1" dirty="0" smtClean="0"/>
              <a:t>or less, without </a:t>
            </a:r>
            <a:r>
              <a:rPr lang="en-US" sz="2800" b="1" dirty="0"/>
              <a:t>adding additional staff?</a:t>
            </a:r>
          </a:p>
        </p:txBody>
      </p:sp>
    </p:spTree>
    <p:extLst>
      <p:ext uri="{BB962C8B-B14F-4D97-AF65-F5344CB8AC3E}">
        <p14:creationId xmlns:p14="http://schemas.microsoft.com/office/powerpoint/2010/main" xmlns="" val="298149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did it:</a:t>
            </a:r>
            <a:endParaRPr lang="en-US" dirty="0"/>
          </a:p>
        </p:txBody>
      </p:sp>
      <p:sp>
        <p:nvSpPr>
          <p:cNvPr id="3" name="Content Placeholder 2"/>
          <p:cNvSpPr>
            <a:spLocks noGrp="1"/>
          </p:cNvSpPr>
          <p:nvPr>
            <p:ph idx="1"/>
          </p:nvPr>
        </p:nvSpPr>
        <p:spPr>
          <a:xfrm>
            <a:off x="1463040" y="1752600"/>
            <a:ext cx="6196405" cy="3970469"/>
          </a:xfrm>
        </p:spPr>
        <p:txBody>
          <a:bodyPr>
            <a:normAutofit/>
          </a:bodyPr>
          <a:lstStyle/>
          <a:p>
            <a:r>
              <a:rPr lang="en-US" dirty="0" smtClean="0"/>
              <a:t>Brainstorm</a:t>
            </a:r>
          </a:p>
          <a:p>
            <a:r>
              <a:rPr lang="en-US" dirty="0" smtClean="0"/>
              <a:t>Deconstruct</a:t>
            </a:r>
          </a:p>
          <a:p>
            <a:r>
              <a:rPr lang="en-US" dirty="0" smtClean="0"/>
              <a:t>Ask lots of questions: 5 Whys </a:t>
            </a:r>
            <a:r>
              <a:rPr lang="en-US" dirty="0"/>
              <a:t>/</a:t>
            </a:r>
            <a:r>
              <a:rPr lang="en-US" dirty="0" smtClean="0"/>
              <a:t>Sacred </a:t>
            </a:r>
            <a:r>
              <a:rPr lang="en-US" dirty="0"/>
              <a:t>C</a:t>
            </a:r>
            <a:r>
              <a:rPr lang="en-US" dirty="0" smtClean="0"/>
              <a:t>ows</a:t>
            </a:r>
          </a:p>
          <a:p>
            <a:r>
              <a:rPr lang="en-US" dirty="0" smtClean="0"/>
              <a:t>Map Workflows </a:t>
            </a:r>
          </a:p>
          <a:p>
            <a:r>
              <a:rPr lang="en-US" dirty="0"/>
              <a:t>Measure and </a:t>
            </a:r>
            <a:r>
              <a:rPr lang="en-US" dirty="0" smtClean="0"/>
              <a:t>Analyze</a:t>
            </a:r>
          </a:p>
          <a:p>
            <a:r>
              <a:rPr lang="en-US" dirty="0" smtClean="0"/>
              <a:t>Redesign and Rebuild</a:t>
            </a:r>
          </a:p>
          <a:p>
            <a:r>
              <a:rPr lang="en-US" dirty="0" smtClean="0"/>
              <a:t>Test and Refine</a:t>
            </a:r>
          </a:p>
          <a:p>
            <a:r>
              <a:rPr lang="en-US" dirty="0" smtClean="0"/>
              <a:t>Quality Control</a:t>
            </a:r>
          </a:p>
          <a:p>
            <a:r>
              <a:rPr lang="en-US" dirty="0" smtClean="0"/>
              <a:t>Continuous Process </a:t>
            </a:r>
            <a:r>
              <a:rPr lang="en-US" dirty="0"/>
              <a:t>I</a:t>
            </a:r>
            <a:r>
              <a:rPr lang="en-US" dirty="0" smtClean="0"/>
              <a:t>mprovement</a:t>
            </a:r>
          </a:p>
          <a:p>
            <a:endParaRPr lang="en-US" dirty="0" smtClean="0"/>
          </a:p>
          <a:p>
            <a:endParaRPr lang="en-US" dirty="0" smtClean="0"/>
          </a:p>
          <a:p>
            <a:endParaRPr lang="en-US" dirty="0"/>
          </a:p>
        </p:txBody>
      </p:sp>
    </p:spTree>
    <p:extLst>
      <p:ext uri="{BB962C8B-B14F-4D97-AF65-F5344CB8AC3E}">
        <p14:creationId xmlns:p14="http://schemas.microsoft.com/office/powerpoint/2010/main" xmlns="" val="4186131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a:t>
            </a:r>
            <a:endParaRPr lang="en-US" dirty="0"/>
          </a:p>
        </p:txBody>
      </p:sp>
      <p:sp>
        <p:nvSpPr>
          <p:cNvPr id="3" name="Content Placeholder 2"/>
          <p:cNvSpPr>
            <a:spLocks noGrp="1"/>
          </p:cNvSpPr>
          <p:nvPr>
            <p:ph idx="1"/>
          </p:nvPr>
        </p:nvSpPr>
        <p:spPr/>
        <p:txBody>
          <a:bodyPr/>
          <a:lstStyle/>
          <a:p>
            <a:r>
              <a:rPr lang="en-US" dirty="0" smtClean="0"/>
              <a:t>4 sessions w/internal stakeholders</a:t>
            </a:r>
          </a:p>
          <a:p>
            <a:pPr marL="0" indent="0">
              <a:buNone/>
            </a:pPr>
            <a:endParaRPr lang="en-US" dirty="0" smtClean="0"/>
          </a:p>
          <a:p>
            <a:r>
              <a:rPr lang="en-US" dirty="0" smtClean="0"/>
              <a:t>Less taping, labeling, stamping, etc.</a:t>
            </a:r>
          </a:p>
          <a:p>
            <a:r>
              <a:rPr lang="en-US" dirty="0"/>
              <a:t>Conveyer </a:t>
            </a:r>
            <a:r>
              <a:rPr lang="en-US" dirty="0" smtClean="0"/>
              <a:t>belt</a:t>
            </a:r>
          </a:p>
          <a:p>
            <a:r>
              <a:rPr lang="en-US" dirty="0" smtClean="0"/>
              <a:t>Carts only, no shelves</a:t>
            </a:r>
          </a:p>
          <a:p>
            <a:r>
              <a:rPr lang="en-US" dirty="0" smtClean="0"/>
              <a:t>Rush everything; </a:t>
            </a:r>
            <a:r>
              <a:rPr lang="en-US" dirty="0"/>
              <a:t>R</a:t>
            </a:r>
            <a:r>
              <a:rPr lang="en-US" dirty="0" smtClean="0"/>
              <a:t>ush nothing</a:t>
            </a:r>
          </a:p>
          <a:p>
            <a:r>
              <a:rPr lang="en-US" dirty="0" smtClean="0"/>
              <a:t>Motorized carts</a:t>
            </a:r>
          </a:p>
          <a:p>
            <a:r>
              <a:rPr lang="en-US" dirty="0" smtClean="0"/>
              <a:t>Volunteers</a:t>
            </a:r>
          </a:p>
        </p:txBody>
      </p:sp>
    </p:spTree>
    <p:extLst>
      <p:ext uri="{BB962C8B-B14F-4D97-AF65-F5344CB8AC3E}">
        <p14:creationId xmlns:p14="http://schemas.microsoft.com/office/powerpoint/2010/main" xmlns="" val="1521285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Deconstruction</a:t>
            </a:r>
            <a:endParaRPr lang="en-US" dirty="0"/>
          </a:p>
        </p:txBody>
      </p:sp>
      <p:sp>
        <p:nvSpPr>
          <p:cNvPr id="3" name="Content Placeholder 2"/>
          <p:cNvSpPr>
            <a:spLocks noGrp="1"/>
          </p:cNvSpPr>
          <p:nvPr>
            <p:ph idx="1"/>
          </p:nvPr>
        </p:nvSpPr>
        <p:spPr/>
        <p:txBody>
          <a:bodyPr/>
          <a:lstStyle/>
          <a:p>
            <a:r>
              <a:rPr lang="en-US" dirty="0" smtClean="0"/>
              <a:t>Dissect every process</a:t>
            </a:r>
          </a:p>
          <a:p>
            <a:endParaRPr lang="en-US" dirty="0"/>
          </a:p>
          <a:p>
            <a:r>
              <a:rPr lang="en-US" dirty="0" smtClean="0"/>
              <a:t>Why, Why, Why, Why, Why?</a:t>
            </a:r>
          </a:p>
          <a:p>
            <a:pPr marL="0" indent="0">
              <a:buNone/>
            </a:pPr>
            <a:endParaRPr lang="en-US" dirty="0"/>
          </a:p>
        </p:txBody>
      </p:sp>
    </p:spTree>
    <p:extLst>
      <p:ext uri="{BB962C8B-B14F-4D97-AF65-F5344CB8AC3E}">
        <p14:creationId xmlns:p14="http://schemas.microsoft.com/office/powerpoint/2010/main" xmlns="" val="4217718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Workflow Mapping</a:t>
            </a:r>
            <a:br>
              <a:rPr lang="en-US" dirty="0"/>
            </a:br>
            <a:endParaRPr lang="en-US" dirty="0"/>
          </a:p>
        </p:txBody>
      </p:sp>
      <p:sp>
        <p:nvSpPr>
          <p:cNvPr id="3" name="Content Placeholder 2"/>
          <p:cNvSpPr>
            <a:spLocks noGrp="1"/>
          </p:cNvSpPr>
          <p:nvPr>
            <p:ph idx="1"/>
          </p:nvPr>
        </p:nvSpPr>
        <p:spPr/>
        <p:txBody>
          <a:bodyPr/>
          <a:lstStyle/>
          <a:p>
            <a:r>
              <a:rPr lang="en-US" dirty="0"/>
              <a:t>Seeing is </a:t>
            </a:r>
            <a:r>
              <a:rPr lang="en-US" dirty="0" smtClean="0"/>
              <a:t>Believing !</a:t>
            </a:r>
          </a:p>
          <a:p>
            <a:endParaRPr lang="en-US" dirty="0"/>
          </a:p>
          <a:p>
            <a:r>
              <a:rPr lang="en-US" dirty="0" smtClean="0"/>
              <a:t>Mapped process and physical pathways for each material type</a:t>
            </a:r>
          </a:p>
          <a:p>
            <a:endParaRPr lang="en-US" dirty="0" smtClean="0"/>
          </a:p>
          <a:p>
            <a:r>
              <a:rPr lang="en-US" dirty="0" smtClean="0"/>
              <a:t>Crazy spaghetti !</a:t>
            </a:r>
          </a:p>
          <a:p>
            <a:endParaRPr lang="en-US" dirty="0" smtClean="0"/>
          </a:p>
          <a:p>
            <a:endParaRPr lang="en-US" dirty="0" smtClean="0"/>
          </a:p>
        </p:txBody>
      </p:sp>
    </p:spTree>
    <p:extLst>
      <p:ext uri="{BB962C8B-B14F-4D97-AF65-F5344CB8AC3E}">
        <p14:creationId xmlns:p14="http://schemas.microsoft.com/office/powerpoint/2010/main" xmlns="" val="12828330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503</TotalTime>
  <Words>2128</Words>
  <Application>Microsoft Office PowerPoint</Application>
  <PresentationFormat>On-screen Show (4:3)</PresentationFormat>
  <Paragraphs>372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Collection Development/ Technical Services Workflow  Re-engineering</vt:lpstr>
      <vt:lpstr>The Context:</vt:lpstr>
      <vt:lpstr>The Problem:</vt:lpstr>
      <vt:lpstr>Goals:</vt:lpstr>
      <vt:lpstr>THE Question:</vt:lpstr>
      <vt:lpstr>How we did it:</vt:lpstr>
      <vt:lpstr>Brainstorming</vt:lpstr>
      <vt:lpstr>Deconstruction</vt:lpstr>
      <vt:lpstr>Workflow Mapping </vt:lpstr>
      <vt:lpstr>Measurement and Analysis </vt:lpstr>
      <vt:lpstr>Slide 11</vt:lpstr>
      <vt:lpstr>Redesign  </vt:lpstr>
      <vt:lpstr>Slide 13</vt:lpstr>
      <vt:lpstr>Slide 14</vt:lpstr>
      <vt:lpstr>Slide 15</vt:lpstr>
      <vt:lpstr>Rebuild</vt:lpstr>
      <vt:lpstr>Slide 17</vt:lpstr>
      <vt:lpstr>Slide 18</vt:lpstr>
      <vt:lpstr>Slide 19</vt:lpstr>
      <vt:lpstr>Results</vt:lpstr>
      <vt:lpstr>More Results</vt:lpstr>
      <vt:lpstr>…And Today </vt:lpstr>
      <vt:lpstr>Our journey of continuous improvement goes 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Development/Technical Services Workflow</dc:title>
  <dc:creator>jccooke</dc:creator>
  <cp:lastModifiedBy>spazneka</cp:lastModifiedBy>
  <cp:revision>46</cp:revision>
  <cp:lastPrinted>2013-09-17T23:12:26Z</cp:lastPrinted>
  <dcterms:created xsi:type="dcterms:W3CDTF">2013-09-16T16:14:56Z</dcterms:created>
  <dcterms:modified xsi:type="dcterms:W3CDTF">2013-10-03T20:38:08Z</dcterms:modified>
</cp:coreProperties>
</file>